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0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Tek Tall Arabic" charset="1" panose="00000000000000000000"/>
      <p:regular r:id="rId16"/>
    </p:embeddedFont>
    <p:embeddedFont>
      <p:font typeface="Tek Tall Arabic Bold" charset="1" panose="00000000000000000000"/>
      <p:regular r:id="rId17"/>
    </p:embeddedFont>
    <p:embeddedFont>
      <p:font typeface="Tek Tall Arabic Thin" charset="1" panose="00000000000000000000"/>
      <p:regular r:id="rId18"/>
    </p:embeddedFont>
    <p:embeddedFont>
      <p:font typeface="Tek Tall Arabic Extra-Light" charset="1" panose="00000000000000000000"/>
      <p:regular r:id="rId19"/>
    </p:embeddedFont>
    <p:embeddedFont>
      <p:font typeface="Tek Tall Arabic Light" charset="1" panose="00000000000000000000"/>
      <p:regular r:id="rId20"/>
    </p:embeddedFont>
    <p:embeddedFont>
      <p:font typeface="Tek Tall Arabic Medium" charset="1" panose="00000000000000000000"/>
      <p:regular r:id="rId21"/>
    </p:embeddedFont>
    <p:embeddedFont>
      <p:font typeface="Tek Tall Arabic Semi-Bold" charset="1" panose="00000000000000000000"/>
      <p:regular r:id="rId22"/>
    </p:embeddedFont>
    <p:embeddedFont>
      <p:font typeface="IBM Plex Sans Condensed" charset="1" panose="020B0506050203000203"/>
      <p:regular r:id="rId23"/>
    </p:embeddedFont>
    <p:embeddedFont>
      <p:font typeface="IBM Plex Sans Condensed Bold" charset="1" panose="020B0806050203000203"/>
      <p:regular r:id="rId24"/>
    </p:embeddedFont>
    <p:embeddedFont>
      <p:font typeface="IBM Plex Sans Condensed Italics" charset="1" panose="020B0506050203000203"/>
      <p:regular r:id="rId25"/>
    </p:embeddedFont>
    <p:embeddedFont>
      <p:font typeface="IBM Plex Sans Condensed Bold Italics" charset="1" panose="020B0806050203000203"/>
      <p:regular r:id="rId26"/>
    </p:embeddedFont>
    <p:embeddedFont>
      <p:font typeface="IBM Plex Sans Condensed Thin" charset="1" panose="020B0206050203000203"/>
      <p:regular r:id="rId27"/>
    </p:embeddedFont>
    <p:embeddedFont>
      <p:font typeface="IBM Plex Sans Condensed Thin Italics" charset="1" panose="020B0206050203000203"/>
      <p:regular r:id="rId28"/>
    </p:embeddedFont>
    <p:embeddedFont>
      <p:font typeface="IBM Plex Sans Condensed Medium" charset="1" panose="020B0606050203000203"/>
      <p:regular r:id="rId29"/>
    </p:embeddedFont>
    <p:embeddedFont>
      <p:font typeface="IBM Plex Sans Condensed Medium Italics" charset="1" panose="020B06060502030002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notesMasters/notesMaster1.xml" Type="http://schemas.openxmlformats.org/officeDocument/2006/relationships/notesMaster"/><Relationship Id="rId51" Target="theme/theme2.xml" Type="http://schemas.openxmlformats.org/officeDocument/2006/relationships/theme"/><Relationship Id="rId52" Target="notesSlides/notesSlide1.xml" Type="http://schemas.openxmlformats.org/officeDocument/2006/relationships/notesSlide"/><Relationship Id="rId53" Target="notesSlides/notesSlide2.xml" Type="http://schemas.openxmlformats.org/officeDocument/2006/relationships/notesSlide"/><Relationship Id="rId54" Target="notesSlides/notesSlide3.xml" Type="http://schemas.openxmlformats.org/officeDocument/2006/relationships/notesSlide"/><Relationship Id="rId55" Target="notesSlides/notesSlide4.xml" Type="http://schemas.openxmlformats.org/officeDocument/2006/relationships/notesSlide"/><Relationship Id="rId56" Target="notesSlides/notesSlide5.xml" Type="http://schemas.openxmlformats.org/officeDocument/2006/relationships/notesSlide"/><Relationship Id="rId57" Target="notesSlides/notesSlide6.xml" Type="http://schemas.openxmlformats.org/officeDocument/2006/relationships/notesSlide"/><Relationship Id="rId58" Target="notesSlides/notesSlide7.xml" Type="http://schemas.openxmlformats.org/officeDocument/2006/relationships/notesSlide"/><Relationship Id="rId59" Target="notesSlides/notesSlide8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9.xml" Type="http://schemas.openxmlformats.org/officeDocument/2006/relationships/notesSlide"/><Relationship Id="rId61" Target="notesSlides/notesSlide10.xml" Type="http://schemas.openxmlformats.org/officeDocument/2006/relationships/notesSlide"/><Relationship Id="rId62" Target="notesSlides/notesSlide11.xml" Type="http://schemas.openxmlformats.org/officeDocument/2006/relationships/notesSlide"/><Relationship Id="rId63" Target="notesSlides/notesSlide12.xml" Type="http://schemas.openxmlformats.org/officeDocument/2006/relationships/notesSlide"/><Relationship Id="rId64" Target="notesSlides/notesSlide13.xml" Type="http://schemas.openxmlformats.org/officeDocument/2006/relationships/notesSlide"/><Relationship Id="rId65" Target="notesSlides/notesSlide14.xml" Type="http://schemas.openxmlformats.org/officeDocument/2006/relationships/notesSlide"/><Relationship Id="rId66" Target="notesSlides/notesSlide15.xml" Type="http://schemas.openxmlformats.org/officeDocument/2006/relationships/notesSlide"/><Relationship Id="rId67" Target="notesSlides/notesSlide16.xml" Type="http://schemas.openxmlformats.org/officeDocument/2006/relationships/notesSlide"/><Relationship Id="rId68" Target="notesSlides/notesSlide17.xml" Type="http://schemas.openxmlformats.org/officeDocument/2006/relationships/notesSlide"/><Relationship Id="rId69" Target="notesSlides/notesSlide18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19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①mit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③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④yiming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④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④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④</a:t>
            </a:r>
          </a:p>
          <a:p>
            <a:r>
              <a:rPr lang="en-US"/>
              <a:t>重新排版文字</a:t>
            </a:r>
          </a:p>
          <a:p>
            <a:r>
              <a:rPr lang="en-US"/>
              <a:t>可以把排在前面的字体放大，排在后面的依次缩小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④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⑤cherry</a:t>
            </a:r>
          </a:p>
          <a:p>
            <a:r>
              <a:rPr lang="en-US"/>
              <a:t>结论</a:t>
            </a:r>
          </a:p>
          <a:p>
            <a:r>
              <a:rPr lang="en-US"/>
              <a:t/>
            </a:r>
          </a:p>
          <a:p>
            <a:r>
              <a:rPr lang="en-US"/>
              <a:t>present 时最后强调一下BUsiness Values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⑤</a:t>
            </a:r>
          </a:p>
          <a:p>
            <a:r>
              <a:rPr lang="en-US"/>
              <a:t>加个标题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①</a:t>
            </a:r>
          </a:p>
          <a:p>
            <a:r>
              <a:rPr lang="en-US"/>
              <a:t>data set</a:t>
            </a:r>
          </a:p>
          <a:p>
            <a:r>
              <a:rPr lang="en-US"/>
              <a:t>data source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②min</a:t>
            </a:r>
          </a:p>
          <a:p>
            <a:r>
              <a:rPr lang="en-US"/>
              <a:t>1. 文字是否需要每段变成一句话</a:t>
            </a:r>
          </a:p>
          <a:p>
            <a:r>
              <a:rPr lang="en-US"/>
              <a:t>2. 标题横过来，改名</a:t>
            </a:r>
          </a:p>
          <a:p>
            <a:r>
              <a:rPr lang="en-US"/>
              <a:t>3. 四段文字交叉排列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②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②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②</a:t>
            </a:r>
          </a:p>
          <a:p>
            <a:r>
              <a:rPr lang="en-US"/>
              <a:t>这里切入DB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③kelly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③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16.jpeg" Type="http://schemas.openxmlformats.org/officeDocument/2006/relationships/image"/><Relationship Id="rId6" Target="../media/image13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0.jpe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24.jpe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3.jpeg" Type="http://schemas.openxmlformats.org/officeDocument/2006/relationships/image"/><Relationship Id="rId4" Target="../media/image27.png" Type="http://schemas.openxmlformats.org/officeDocument/2006/relationships/image"/><Relationship Id="rId5" Target="../media/image15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21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6.jpeg" Type="http://schemas.openxmlformats.org/officeDocument/2006/relationships/image"/><Relationship Id="rId4" Target="../media/image5.jpeg" Type="http://schemas.openxmlformats.org/officeDocument/2006/relationships/image"/><Relationship Id="rId5" Target="../media/image32.png" Type="http://schemas.openxmlformats.org/officeDocument/2006/relationships/image"/><Relationship Id="rId6" Target="../media/image10.jpeg" Type="http://schemas.openxmlformats.org/officeDocument/2006/relationships/image"/><Relationship Id="rId7" Target="../media/image30.jpeg" Type="http://schemas.openxmlformats.org/officeDocument/2006/relationships/image"/><Relationship Id="rId8" Target="../media/image20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6.jpe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20.jpe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jpe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31033" y="-246337"/>
            <a:ext cx="12327937" cy="10779673"/>
            <a:chOff x="0" y="0"/>
            <a:chExt cx="16437249" cy="143728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46835" r="0" b="3978"/>
            <a:stretch>
              <a:fillRect/>
            </a:stretch>
          </p:blipFill>
          <p:spPr>
            <a:xfrm flipH="false" flipV="false">
              <a:off x="0" y="0"/>
              <a:ext cx="16437249" cy="1437289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192933" y="-486797"/>
            <a:ext cx="6244511" cy="11260594"/>
          </a:xfrm>
          <a:custGeom>
            <a:avLst/>
            <a:gdLst/>
            <a:ahLst/>
            <a:cxnLst/>
            <a:rect r="r" b="b" t="t" l="l"/>
            <a:pathLst>
              <a:path h="11260594" w="6244511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299307" y="7502838"/>
            <a:ext cx="10734697" cy="0"/>
          </a:xfrm>
          <a:prstGeom prst="line">
            <a:avLst/>
          </a:prstGeom>
          <a:ln cap="flat" w="38100">
            <a:solidFill>
              <a:srgbClr val="C89F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83812" y="3571042"/>
            <a:ext cx="8115300" cy="276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28"/>
              </a:lnSpc>
            </a:pPr>
            <a:r>
              <a:rPr lang="en-US" sz="9753">
                <a:solidFill>
                  <a:srgbClr val="C89F65"/>
                </a:solidFill>
                <a:latin typeface="Tek Tall Arabic"/>
              </a:rPr>
              <a:t>SCREEN SUCCESS:</a:t>
            </a:r>
          </a:p>
          <a:p>
            <a:pPr>
              <a:lnSpc>
                <a:spcPts val="1072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3812" y="7766218"/>
            <a:ext cx="6418241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C89F65"/>
                </a:solidFill>
                <a:latin typeface="IBM Plex Sans Condensed Bold"/>
              </a:rPr>
              <a:t>Team 1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C89F65"/>
                </a:solidFill>
                <a:latin typeface="IBM Plex Sans Condensed"/>
              </a:rPr>
              <a:t> Han Nga Chan, Jinke Han, Min Xu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89F65"/>
                </a:solidFill>
                <a:latin typeface="IBM Plex Sans Condensed"/>
              </a:rPr>
              <a:t>Mingze Wu, Yiming Wang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812" y="5181600"/>
            <a:ext cx="7608929" cy="87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  <a:spcBef>
                <a:spcPct val="0"/>
              </a:spcBef>
            </a:pPr>
            <a:r>
              <a:rPr lang="en-US" sz="5983">
                <a:solidFill>
                  <a:srgbClr val="C89F65"/>
                </a:solidFill>
                <a:latin typeface="Tek Tall Arabic"/>
              </a:rPr>
              <a:t>ANALYZING TV SERIES DATA DYNAMICS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567913" y="-559708"/>
            <a:ext cx="3563966" cy="11896273"/>
            <a:chOff x="0" y="0"/>
            <a:chExt cx="1841500" cy="6146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8100" y="25400"/>
              <a:ext cx="176530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765300">
                  <a:moveTo>
                    <a:pt x="1765300" y="2032000"/>
                  </a:moveTo>
                  <a:lnTo>
                    <a:pt x="0" y="20320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32000"/>
                  </a:lnTo>
                  <a:close/>
                </a:path>
              </a:pathLst>
            </a:custGeom>
            <a:blipFill>
              <a:blip r:embed="rId3"/>
              <a:stretch>
                <a:fillRect l="-221193" t="-54392" r="-58525" b="-3116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8100" y="20701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4"/>
              <a:stretch>
                <a:fillRect l="-104989" t="-9885" r="0" b="-670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100" y="40894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5"/>
              <a:stretch>
                <a:fillRect l="-20239" t="-16535" r="-11674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15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1841500">
                  <a:moveTo>
                    <a:pt x="18415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1841500" y="0"/>
                  </a:lnTo>
                  <a:lnTo>
                    <a:pt x="1841500" y="6146800"/>
                  </a:lnTo>
                  <a:close/>
                </a:path>
              </a:pathLst>
            </a:custGeom>
            <a:blipFill>
              <a:blip r:embed="rId6"/>
              <a:stretch>
                <a:fillRect l="0" t="-140" r="0" b="-14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142970" y="-1408"/>
            <a:ext cx="2988909" cy="10779673"/>
            <a:chOff x="0" y="0"/>
            <a:chExt cx="3985213" cy="14372898"/>
          </a:xfrm>
        </p:grpSpPr>
        <p:sp>
          <p:nvSpPr>
            <p:cNvPr name="Freeform 8" id="8"/>
            <p:cNvSpPr/>
            <p:nvPr/>
          </p:nvSpPr>
          <p:spPr>
            <a:xfrm flipH="tru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3985213" y="0"/>
                  </a:moveTo>
                  <a:lnTo>
                    <a:pt x="0" y="0"/>
                  </a:lnTo>
                  <a:lnTo>
                    <a:pt x="0" y="7186449"/>
                  </a:lnTo>
                  <a:lnTo>
                    <a:pt x="3985213" y="7186449"/>
                  </a:lnTo>
                  <a:lnTo>
                    <a:pt x="3985213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3985213" y="0"/>
                  </a:moveTo>
                  <a:lnTo>
                    <a:pt x="0" y="0"/>
                  </a:lnTo>
                  <a:lnTo>
                    <a:pt x="0" y="7186449"/>
                  </a:lnTo>
                  <a:lnTo>
                    <a:pt x="3985213" y="7186449"/>
                  </a:lnTo>
                  <a:lnTo>
                    <a:pt x="3985213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05553" y="1636713"/>
            <a:ext cx="14166468" cy="8130486"/>
          </a:xfrm>
          <a:custGeom>
            <a:avLst/>
            <a:gdLst/>
            <a:ahLst/>
            <a:cxnLst/>
            <a:rect r="r" b="b" t="t" l="l"/>
            <a:pathLst>
              <a:path h="8130486" w="14166468">
                <a:moveTo>
                  <a:pt x="0" y="0"/>
                </a:moveTo>
                <a:lnTo>
                  <a:pt x="14166468" y="0"/>
                </a:lnTo>
                <a:lnTo>
                  <a:pt x="14166468" y="8130486"/>
                </a:lnTo>
                <a:lnTo>
                  <a:pt x="0" y="8130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06663" y="5179544"/>
            <a:ext cx="1727532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Africa: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Drama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Crime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3531" y="3637763"/>
            <a:ext cx="1870407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Asia: 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Drama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Animation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85850"/>
            <a:ext cx="9560814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TOP 3 GENRES IN EACH CONTINENT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528" y="5478476"/>
            <a:ext cx="1870407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America 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Drama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Animation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6406" y="7668894"/>
            <a:ext cx="1727532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Oceania: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Drama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Crime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45341" y="3270287"/>
            <a:ext cx="1727532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Europe: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Drama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Crime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5020" y="8177793"/>
            <a:ext cx="1727532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 Bold"/>
              </a:rPr>
              <a:t>Antarctica: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Family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Comedy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Animation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651622" y="6451488"/>
            <a:ext cx="0" cy="40812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58148" y="-804636"/>
            <a:ext cx="3563966" cy="11896273"/>
            <a:chOff x="0" y="0"/>
            <a:chExt cx="18415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25400"/>
              <a:ext cx="176530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765300">
                  <a:moveTo>
                    <a:pt x="1765300" y="2032000"/>
                  </a:moveTo>
                  <a:lnTo>
                    <a:pt x="0" y="20320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32000"/>
                  </a:lnTo>
                  <a:close/>
                </a:path>
              </a:pathLst>
            </a:custGeom>
            <a:blipFill>
              <a:blip r:embed="rId3"/>
              <a:stretch>
                <a:fillRect l="-2521" t="0" r="-10229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100" y="20701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3"/>
              <a:stretch>
                <a:fillRect l="-78385" t="0" r="-25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100" y="40894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4"/>
              <a:stretch>
                <a:fillRect l="-44897" t="0" r="-5845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15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1841500">
                  <a:moveTo>
                    <a:pt x="18415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1841500" y="0"/>
                  </a:lnTo>
                  <a:lnTo>
                    <a:pt x="18415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140" r="0" b="-14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104762" y="3513138"/>
            <a:ext cx="5745162" cy="5745162"/>
            <a:chOff x="0" y="0"/>
            <a:chExt cx="6286500" cy="62865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0" y="6286500"/>
                  </a:moveTo>
                  <a:lnTo>
                    <a:pt x="6286500" y="6286500"/>
                  </a:lnTo>
                  <a:lnTo>
                    <a:pt x="6286500" y="0"/>
                  </a:lnTo>
                  <a:lnTo>
                    <a:pt x="0" y="0"/>
                  </a:lnTo>
                  <a:lnTo>
                    <a:pt x="0" y="6286500"/>
                  </a:lnTo>
                  <a:close/>
                </a:path>
              </a:pathLst>
            </a:custGeom>
            <a:blipFill>
              <a:blip r:embed="rId6"/>
              <a:stretch>
                <a:fillRect l="-78791" t="0" r="-64405" b="-3679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253" y="-2872581"/>
            <a:ext cx="5745162" cy="5745162"/>
            <a:chOff x="0" y="0"/>
            <a:chExt cx="6286500" cy="6286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8"/>
              <a:stretch>
                <a:fillRect l="-56752" t="0" r="-56752" b="-2009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739098" y="-246896"/>
            <a:ext cx="2988909" cy="10779673"/>
            <a:chOff x="0" y="0"/>
            <a:chExt cx="3985213" cy="14372898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9415" y="6949281"/>
            <a:ext cx="578483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REGIONAL INFLUENCE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415505"/>
            <a:ext cx="799938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C89F65"/>
                </a:solidFill>
                <a:latin typeface="Tek Tall Arabic"/>
              </a:rPr>
              <a:t>AIRING TV SERIES ACROSS WIDER REGION HAS HIGHER RATINGS</a:t>
            </a:r>
          </a:p>
        </p:txBody>
      </p:sp>
      <p:sp>
        <p:nvSpPr>
          <p:cNvPr name="AutoShape 3" id="3"/>
          <p:cNvSpPr/>
          <p:nvPr/>
        </p:nvSpPr>
        <p:spPr>
          <a:xfrm>
            <a:off x="8876420" y="636716"/>
            <a:ext cx="0" cy="9131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43120" y="875359"/>
            <a:ext cx="827006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C89F65"/>
                </a:solidFill>
                <a:latin typeface="Tek Tall Arabic"/>
              </a:rPr>
              <a:t>LANGUAGE CHOICE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293605" y="5346076"/>
            <a:ext cx="8848416" cy="5794459"/>
            <a:chOff x="0" y="0"/>
            <a:chExt cx="6273800" cy="4108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3"/>
              <a:stretch>
                <a:fillRect l="-8209" t="0" r="-820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4"/>
              <a:stretch>
                <a:fillRect l="-84" t="0" r="-8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5124808" y="5143500"/>
            <a:ext cx="3017212" cy="5440874"/>
          </a:xfrm>
          <a:custGeom>
            <a:avLst/>
            <a:gdLst/>
            <a:ahLst/>
            <a:cxnLst/>
            <a:rect r="r" b="b" t="t" l="l"/>
            <a:pathLst>
              <a:path h="5440874" w="3017212">
                <a:moveTo>
                  <a:pt x="0" y="0"/>
                </a:moveTo>
                <a:lnTo>
                  <a:pt x="3017213" y="0"/>
                </a:lnTo>
                <a:lnTo>
                  <a:pt x="3017213" y="5440874"/>
                </a:lnTo>
                <a:lnTo>
                  <a:pt x="0" y="5440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1588249"/>
            <a:ext cx="8270064" cy="3322059"/>
            <a:chOff x="0" y="0"/>
            <a:chExt cx="2178124" cy="8749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8124" cy="874946"/>
            </a:xfrm>
            <a:custGeom>
              <a:avLst/>
              <a:gdLst/>
              <a:ahLst/>
              <a:cxnLst/>
              <a:rect r="r" b="b" t="t" l="l"/>
              <a:pathLst>
                <a:path h="874946" w="2178124">
                  <a:moveTo>
                    <a:pt x="0" y="0"/>
                  </a:moveTo>
                  <a:lnTo>
                    <a:pt x="2178124" y="0"/>
                  </a:lnTo>
                  <a:lnTo>
                    <a:pt x="2178124" y="874946"/>
                  </a:lnTo>
                  <a:lnTo>
                    <a:pt x="0" y="874946"/>
                  </a:lnTo>
                  <a:close/>
                </a:path>
              </a:pathLst>
            </a:custGeom>
            <a:solidFill>
              <a:srgbClr val="1B19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78124" cy="92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219"/>
                </a:lnSpc>
              </a:pPr>
              <a:r>
                <a:rPr lang="en-US" sz="2299" spc="114">
                  <a:solidFill>
                    <a:srgbClr val="C89F65"/>
                  </a:solidFill>
                  <a:latin typeface="IBM Plex Sans Condensed Bold"/>
                </a:rPr>
                <a:t>OFFICIAL OR PRIMARY SPOKEN LANGUAGE</a:t>
              </a:r>
            </a:p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43120" y="2430763"/>
            <a:ext cx="8270943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BM Plex Sans Condensed"/>
              </a:rPr>
              <a:t>Tunisia: French (Previous Colonies of France)</a:t>
            </a:r>
          </a:p>
          <a:p>
            <a:pPr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BM Plex Sans Condensed"/>
              </a:rPr>
              <a:t>India: Gujarati (Third place in India)</a:t>
            </a:r>
          </a:p>
          <a:p>
            <a:pPr algn="l" marL="496562" indent="-248281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IBM Plex Sans Condensed"/>
              </a:rPr>
              <a:t>Comprehensive research is essential to accurately target specific audiences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3002" y="761059"/>
            <a:ext cx="703431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C89F65"/>
                </a:solidFill>
                <a:latin typeface="IBM Plex Sans Condensed"/>
              </a:rPr>
              <a:t>Scatter Plot of Average Rating vs. Number of Regions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6594" y="1158448"/>
            <a:ext cx="7290727" cy="6705490"/>
            <a:chOff x="0" y="0"/>
            <a:chExt cx="904152" cy="8315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4152" cy="831574"/>
            </a:xfrm>
            <a:custGeom>
              <a:avLst/>
              <a:gdLst/>
              <a:ahLst/>
              <a:cxnLst/>
              <a:rect r="r" b="b" t="t" l="l"/>
              <a:pathLst>
                <a:path h="831574" w="904152">
                  <a:moveTo>
                    <a:pt x="0" y="0"/>
                  </a:moveTo>
                  <a:lnTo>
                    <a:pt x="904152" y="0"/>
                  </a:lnTo>
                  <a:lnTo>
                    <a:pt x="904152" y="831574"/>
                  </a:lnTo>
                  <a:lnTo>
                    <a:pt x="0" y="831574"/>
                  </a:lnTo>
                  <a:close/>
                </a:path>
              </a:pathLst>
            </a:custGeom>
            <a:blipFill>
              <a:blip r:embed="rId7"/>
              <a:stretch>
                <a:fillRect l="0" t="-4518" r="0" b="-4518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089423" y="7835362"/>
            <a:ext cx="1701478" cy="3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3">
                <a:solidFill>
                  <a:srgbClr val="C89F65"/>
                </a:solidFill>
                <a:latin typeface="Canva Sans"/>
              </a:rPr>
              <a:t>Average Rating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651622" y="6451488"/>
            <a:ext cx="0" cy="40812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58148" y="-804636"/>
            <a:ext cx="3563966" cy="11896273"/>
            <a:chOff x="0" y="0"/>
            <a:chExt cx="18415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25400"/>
              <a:ext cx="176530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765300">
                  <a:moveTo>
                    <a:pt x="1765300" y="2032000"/>
                  </a:moveTo>
                  <a:lnTo>
                    <a:pt x="0" y="20320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32000"/>
                  </a:lnTo>
                  <a:close/>
                </a:path>
              </a:pathLst>
            </a:custGeom>
            <a:blipFill>
              <a:blip r:embed="rId3"/>
              <a:stretch>
                <a:fillRect l="-2521" t="0" r="-10229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100" y="20701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3"/>
              <a:stretch>
                <a:fillRect l="-78385" t="0" r="-25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100" y="40894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4"/>
              <a:stretch>
                <a:fillRect l="-44897" t="0" r="-5845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15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1841500">
                  <a:moveTo>
                    <a:pt x="18415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1841500" y="0"/>
                  </a:lnTo>
                  <a:lnTo>
                    <a:pt x="18415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140" r="0" b="-14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104762" y="3513138"/>
            <a:ext cx="5745162" cy="5745162"/>
            <a:chOff x="0" y="0"/>
            <a:chExt cx="6286500" cy="6286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6"/>
              <a:stretch>
                <a:fillRect l="-1077" t="0" r="-5262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253" y="-2872581"/>
            <a:ext cx="5745162" cy="5745162"/>
            <a:chOff x="0" y="0"/>
            <a:chExt cx="6286500" cy="6286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8"/>
              <a:stretch>
                <a:fillRect l="-56752" t="0" r="-56752" b="-2009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739098" y="-246896"/>
            <a:ext cx="2988909" cy="10779673"/>
            <a:chOff x="0" y="0"/>
            <a:chExt cx="3985213" cy="14372898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9415" y="6949281"/>
            <a:ext cx="578483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PRODUCTION CREWS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22455" y="-853534"/>
            <a:ext cx="8848416" cy="5794459"/>
            <a:chOff x="0" y="0"/>
            <a:chExt cx="6273800" cy="4108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3"/>
              <a:stretch>
                <a:fillRect l="-8209" t="0" r="-82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4"/>
              <a:stretch>
                <a:fillRect l="-84" t="0" r="-84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22455" y="5346076"/>
            <a:ext cx="8848416" cy="5794459"/>
            <a:chOff x="0" y="0"/>
            <a:chExt cx="6273800" cy="4108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5"/>
              <a:stretch>
                <a:fillRect l="-8209" t="0" r="-820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73800" cy="4108450"/>
            </a:xfrm>
            <a:custGeom>
              <a:avLst/>
              <a:gdLst/>
              <a:ahLst/>
              <a:cxnLst/>
              <a:rect r="r" b="b" t="t" l="l"/>
              <a:pathLst>
                <a:path h="4108450" w="6273800">
                  <a:moveTo>
                    <a:pt x="6273800" y="4108450"/>
                  </a:moveTo>
                  <a:lnTo>
                    <a:pt x="0" y="410845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4108450"/>
                  </a:lnTo>
                  <a:close/>
                </a:path>
              </a:pathLst>
            </a:custGeom>
            <a:blipFill>
              <a:blip r:embed="rId4"/>
              <a:stretch>
                <a:fillRect l="-84" t="0" r="-8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0788" y="-297374"/>
            <a:ext cx="3017212" cy="10881749"/>
            <a:chOff x="0" y="0"/>
            <a:chExt cx="4022950" cy="14508998"/>
          </a:xfrm>
        </p:grpSpPr>
        <p:sp>
          <p:nvSpPr>
            <p:cNvPr name="Freeform 9" id="9"/>
            <p:cNvSpPr/>
            <p:nvPr/>
          </p:nvSpPr>
          <p:spPr>
            <a:xfrm flipH="false" flipV="false" rot="-10800000">
              <a:off x="0" y="7254499"/>
              <a:ext cx="4022950" cy="7254499"/>
            </a:xfrm>
            <a:custGeom>
              <a:avLst/>
              <a:gdLst/>
              <a:ahLst/>
              <a:cxnLst/>
              <a:rect r="r" b="b" t="t" l="l"/>
              <a:pathLst>
                <a:path h="7254499" w="4022950">
                  <a:moveTo>
                    <a:pt x="0" y="0"/>
                  </a:moveTo>
                  <a:lnTo>
                    <a:pt x="4022950" y="0"/>
                  </a:lnTo>
                  <a:lnTo>
                    <a:pt x="4022950" y="7254499"/>
                  </a:lnTo>
                  <a:lnTo>
                    <a:pt x="0" y="725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4022950" cy="7254499"/>
            </a:xfrm>
            <a:custGeom>
              <a:avLst/>
              <a:gdLst/>
              <a:ahLst/>
              <a:cxnLst/>
              <a:rect r="r" b="b" t="t" l="l"/>
              <a:pathLst>
                <a:path h="7254499" w="4022950">
                  <a:moveTo>
                    <a:pt x="0" y="0"/>
                  </a:moveTo>
                  <a:lnTo>
                    <a:pt x="4022950" y="0"/>
                  </a:lnTo>
                  <a:lnTo>
                    <a:pt x="4022950" y="7254499"/>
                  </a:lnTo>
                  <a:lnTo>
                    <a:pt x="0" y="7254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flipV="true">
            <a:off x="-635310" y="4049677"/>
            <a:ext cx="80676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634" y="1290139"/>
            <a:ext cx="7775114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OBTAIN EQUALLY HIGH QUALITY CREW MEMBERS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568" y="3344999"/>
            <a:ext cx="8036737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IBM Plex Sans Condensed Bold"/>
              </a:rPr>
              <a:t>CASTING, FINDING SUITABLE MUSICIONS, AND WRITERS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568" y="5316730"/>
            <a:ext cx="416971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400">
                <a:solidFill>
                  <a:srgbClr val="AD6804"/>
                </a:solidFill>
                <a:latin typeface="IBM Plex Sans Condensed Bold"/>
              </a:rPr>
              <a:t> ACTORS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8286" y="5665979"/>
            <a:ext cx="276150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00">
                <a:solidFill>
                  <a:srgbClr val="EBBA75"/>
                </a:solidFill>
                <a:latin typeface="IBM Plex Sans Condensed Bold"/>
              </a:rPr>
              <a:t>SOUND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767" y="6354955"/>
            <a:ext cx="31966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00">
                <a:solidFill>
                  <a:srgbClr val="EBBA75"/>
                </a:solidFill>
                <a:latin typeface="IBM Plex Sans Condensed Bold"/>
              </a:rPr>
              <a:t>WRITER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95080" y="6307330"/>
            <a:ext cx="564892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400">
                <a:solidFill>
                  <a:srgbClr val="AD6804"/>
                </a:solidFill>
                <a:latin typeface="IBM Plex Sans Condensed Bold"/>
              </a:rPr>
              <a:t>ACTRESSES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57973" y="5192905"/>
            <a:ext cx="17164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F1D8BC"/>
                </a:solidFill>
                <a:latin typeface="IBM Plex Sans Condensed Bold"/>
              </a:rPr>
              <a:t>SUPPORT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413816"/>
            <a:ext cx="293570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1D8BC"/>
                </a:solidFill>
                <a:latin typeface="IBM Plex Sans Condensed Bold"/>
              </a:rPr>
              <a:t>VISUAL/EDITOR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00189" y="7269355"/>
            <a:ext cx="319619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00">
                <a:solidFill>
                  <a:srgbClr val="EBBA75"/>
                </a:solidFill>
                <a:latin typeface="IBM Plex Sans Condensed Bold"/>
              </a:rPr>
              <a:t>MUSIC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3002237"/>
            <a:ext cx="123116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21752" y="0"/>
            <a:ext cx="8231979" cy="10779673"/>
            <a:chOff x="0" y="0"/>
            <a:chExt cx="10975972" cy="1437289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198" t="0" r="48846" b="0"/>
            <a:stretch>
              <a:fillRect/>
            </a:stretch>
          </p:blipFill>
          <p:spPr>
            <a:xfrm flipH="false" flipV="false">
              <a:off x="0" y="0"/>
              <a:ext cx="10975972" cy="1437289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21752" y="-246337"/>
            <a:ext cx="2988909" cy="10779673"/>
            <a:chOff x="0" y="0"/>
            <a:chExt cx="3985213" cy="14372898"/>
          </a:xfrm>
        </p:grpSpPr>
        <p:sp>
          <p:nvSpPr>
            <p:cNvPr name="Freeform 6" id="6"/>
            <p:cNvSpPr/>
            <p:nvPr/>
          </p:nvSpPr>
          <p:spPr>
            <a:xfrm flipH="true" flipV="tru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3985213" y="7186449"/>
                  </a:moveTo>
                  <a:lnTo>
                    <a:pt x="0" y="7186449"/>
                  </a:lnTo>
                  <a:lnTo>
                    <a:pt x="0" y="0"/>
                  </a:lnTo>
                  <a:lnTo>
                    <a:pt x="3985213" y="0"/>
                  </a:lnTo>
                  <a:lnTo>
                    <a:pt x="3985213" y="7186449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3985213" y="0"/>
                  </a:moveTo>
                  <a:lnTo>
                    <a:pt x="0" y="0"/>
                  </a:lnTo>
                  <a:lnTo>
                    <a:pt x="0" y="7186449"/>
                  </a:lnTo>
                  <a:lnTo>
                    <a:pt x="3985213" y="7186449"/>
                  </a:lnTo>
                  <a:lnTo>
                    <a:pt x="398521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47144" y="3145112"/>
          <a:ext cx="7029232" cy="3409950"/>
        </p:xfrm>
        <a:graphic>
          <a:graphicData uri="http://schemas.openxmlformats.org/drawingml/2006/table">
            <a:tbl>
              <a:tblPr/>
              <a:tblGrid>
                <a:gridCol w="2868175"/>
                <a:gridCol w="1867825"/>
                <a:gridCol w="2293232"/>
              </a:tblGrid>
              <a:tr h="895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No. of roles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Average rating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Dave Dedrick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Sudhir Joshi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Rasika Joshi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620207" y="6678887"/>
          <a:ext cx="6998616" cy="3409950"/>
        </p:xfrm>
        <a:graphic>
          <a:graphicData uri="http://schemas.openxmlformats.org/drawingml/2006/table">
            <a:tbl>
              <a:tblPr/>
              <a:tblGrid>
                <a:gridCol w="2352099"/>
                <a:gridCol w="2198181"/>
                <a:gridCol w="2448336"/>
              </a:tblGrid>
              <a:tr h="895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Occurrences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Average rating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Don Messick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6.76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John Stephenson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6.79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Hal Smith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6.96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526998" y="318904"/>
            <a:ext cx="6830122" cy="254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5997">
                <a:solidFill>
                  <a:srgbClr val="C89F65"/>
                </a:solidFill>
                <a:latin typeface="Tek Tall Arabic"/>
              </a:rPr>
              <a:t>INVOLVE IN MORE PRODUCTION</a:t>
            </a:r>
          </a:p>
          <a:p>
            <a:pPr algn="ctr">
              <a:lnSpc>
                <a:spcPts val="6597"/>
              </a:lnSpc>
            </a:pPr>
            <a:r>
              <a:rPr lang="en-US" sz="5997">
                <a:solidFill>
                  <a:srgbClr val="C89F65"/>
                </a:solidFill>
                <a:latin typeface="Tek Tall Arabic"/>
              </a:rPr>
              <a:t>≠</a:t>
            </a:r>
          </a:p>
          <a:p>
            <a:pPr algn="ctr">
              <a:lnSpc>
                <a:spcPts val="6597"/>
              </a:lnSpc>
            </a:pPr>
            <a:r>
              <a:rPr lang="en-US" sz="5997">
                <a:solidFill>
                  <a:srgbClr val="C89F65"/>
                </a:solidFill>
                <a:latin typeface="Tek Tall Arabic"/>
              </a:rPr>
              <a:t> HIGHER RATINGS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7123" y="3223260"/>
            <a:ext cx="3051699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IBM Plex Sans Condensed Bold"/>
              </a:rPr>
              <a:t>ACTORS/ ACTRESS WITH THE HIGHEST AVERAGE RATINGS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8898120"/>
            <a:ext cx="3381947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IBM Plex Sans Condensed Bold"/>
              </a:rPr>
              <a:t>PEOPLE PARTICIPATED IN HIGHEST NUMBER OF PRODUCTION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2652" y="0"/>
            <a:ext cx="8213977" cy="10525605"/>
            <a:chOff x="0" y="0"/>
            <a:chExt cx="10951969" cy="1403413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12026" r="0" b="15786"/>
            <a:stretch>
              <a:fillRect/>
            </a:stretch>
          </p:blipFill>
          <p:spPr>
            <a:xfrm flipH="false" flipV="false">
              <a:off x="0" y="0"/>
              <a:ext cx="10951969" cy="1403413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014789" y="-486797"/>
            <a:ext cx="6244511" cy="11260594"/>
          </a:xfrm>
          <a:custGeom>
            <a:avLst/>
            <a:gdLst/>
            <a:ahLst/>
            <a:cxnLst/>
            <a:rect r="r" b="b" t="t" l="l"/>
            <a:pathLst>
              <a:path h="11260594" w="6244511">
                <a:moveTo>
                  <a:pt x="0" y="0"/>
                </a:moveTo>
                <a:lnTo>
                  <a:pt x="6244511" y="0"/>
                </a:lnTo>
                <a:lnTo>
                  <a:pt x="6244511" y="11260594"/>
                </a:lnTo>
                <a:lnTo>
                  <a:pt x="0" y="1126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2753632"/>
            <a:ext cx="9927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85850"/>
            <a:ext cx="10835833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CONCLUSION - QUALITY OVER QUANTITY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207208"/>
            <a:ext cx="10193952" cy="1166287"/>
            <a:chOff x="0" y="0"/>
            <a:chExt cx="13591936" cy="1555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18518"/>
              <a:ext cx="13591936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Crafting single-season shows or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ensuring quality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 across multiple seasons  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Episodes should be under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30 minutes 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or between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45 to 60 minutes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.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266665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15">
                  <a:solidFill>
                    <a:srgbClr val="C89F65"/>
                  </a:solidFill>
                  <a:latin typeface="IBM Plex Sans Condensed Bold"/>
                </a:rPr>
                <a:t>TIME LENGTH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661207"/>
            <a:ext cx="10193952" cy="3020337"/>
            <a:chOff x="0" y="0"/>
            <a:chExt cx="13591936" cy="40271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18518"/>
              <a:ext cx="13591936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Drama, Comedy and Crime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 genres secure high ratings and broad audiences.</a:t>
              </a:r>
            </a:p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War, historical, documentary, and biography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, while also earning high ratings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Drama and comedy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 historically dominate as the most popular genres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1266665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15">
                  <a:solidFill>
                    <a:srgbClr val="C89F65"/>
                  </a:solidFill>
                  <a:latin typeface="IBM Plex Sans Condensed Bold"/>
                </a:rPr>
                <a:t>GENRE SELECTION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90584"/>
              <a:ext cx="13591936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Higher-rated shows are generally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aired in more regions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Highest-rated TV series are in the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official or most commonly spoken language.</a:t>
              </a: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424441"/>
              <a:ext cx="1266665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15">
                  <a:solidFill>
                    <a:srgbClr val="C89F65"/>
                  </a:solidFill>
                  <a:latin typeface="IBM Plex Sans Condensed Bold"/>
                </a:rPr>
                <a:t>REGIONAL ANALYSIS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969256"/>
            <a:ext cx="10193952" cy="1566337"/>
            <a:chOff x="0" y="0"/>
            <a:chExt cx="13591936" cy="208845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18518"/>
              <a:ext cx="13591936" cy="1569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Prioritizing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casting, music, and writing</a:t>
              </a:r>
            </a:p>
            <a:p>
              <a:pPr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Select actors dedicated to a single project and 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fitting for their roles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IBM Plex Sans Condensed"/>
                </a:rPr>
                <a:t>When choosing other crew members, prioritize</a:t>
              </a:r>
              <a:r>
                <a:rPr lang="en-US" sz="2300">
                  <a:solidFill>
                    <a:srgbClr val="C89F65"/>
                  </a:solidFill>
                  <a:latin typeface="IBM Plex Sans Condensed"/>
                </a:rPr>
                <a:t> quality over quantity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266665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15">
                  <a:solidFill>
                    <a:srgbClr val="C89F65"/>
                  </a:solidFill>
                  <a:latin typeface="IBM Plex Sans Condensed Bold"/>
                </a:rPr>
                <a:t>PRODUCTION CREWS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474334"/>
            <a:ext cx="5122755" cy="9963153"/>
            <a:chOff x="6350" y="0"/>
            <a:chExt cx="3225800" cy="627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3"/>
              <a:stretch>
                <a:fillRect l="-13713" t="0" r="-1332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4"/>
              <a:stretch>
                <a:fillRect l="-216" t="0" r="17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123929" y="474334"/>
            <a:ext cx="5122755" cy="9963153"/>
            <a:chOff x="6350" y="0"/>
            <a:chExt cx="3225800" cy="6273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5"/>
              <a:stretch>
                <a:fillRect l="-34286" t="0" r="-3481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4"/>
              <a:stretch>
                <a:fillRect l="-216" t="0" r="17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71427" y="-704853"/>
            <a:ext cx="5122755" cy="9963153"/>
            <a:chOff x="6350" y="0"/>
            <a:chExt cx="3225800" cy="627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6"/>
              <a:stretch>
                <a:fillRect l="-40404" t="0" r="-2897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4"/>
              <a:stretch>
                <a:fillRect l="-216" t="0" r="17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5400000">
            <a:off x="7712405" y="-1221009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0" y="0"/>
                </a:lnTo>
                <a:lnTo>
                  <a:pt x="2840800" y="5122754"/>
                </a:lnTo>
                <a:lnTo>
                  <a:pt x="0" y="5122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3259441" y="-1226191"/>
            <a:ext cx="2853701" cy="5146018"/>
          </a:xfrm>
          <a:custGeom>
            <a:avLst/>
            <a:gdLst/>
            <a:ahLst/>
            <a:cxnLst/>
            <a:rect r="r" b="b" t="t" l="l"/>
            <a:pathLst>
              <a:path h="5146018" w="2853701">
                <a:moveTo>
                  <a:pt x="0" y="0"/>
                </a:moveTo>
                <a:lnTo>
                  <a:pt x="2853701" y="0"/>
                </a:lnTo>
                <a:lnTo>
                  <a:pt x="2853701" y="5146018"/>
                </a:lnTo>
                <a:lnTo>
                  <a:pt x="0" y="5146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2169677" y="6455709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1" y="0"/>
                </a:lnTo>
                <a:lnTo>
                  <a:pt x="2840801" y="5122755"/>
                </a:lnTo>
                <a:lnTo>
                  <a:pt x="0" y="5122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3259441" y="6437628"/>
            <a:ext cx="2853701" cy="5146018"/>
          </a:xfrm>
          <a:custGeom>
            <a:avLst/>
            <a:gdLst/>
            <a:ahLst/>
            <a:cxnLst/>
            <a:rect r="r" b="b" t="t" l="l"/>
            <a:pathLst>
              <a:path h="5146018" w="2853701">
                <a:moveTo>
                  <a:pt x="0" y="0"/>
                </a:moveTo>
                <a:lnTo>
                  <a:pt x="2853701" y="0"/>
                </a:lnTo>
                <a:lnTo>
                  <a:pt x="2853701" y="5146017"/>
                </a:lnTo>
                <a:lnTo>
                  <a:pt x="0" y="51460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7712405" y="5354812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0" y="0"/>
                </a:lnTo>
                <a:lnTo>
                  <a:pt x="2840800" y="5122755"/>
                </a:lnTo>
                <a:lnTo>
                  <a:pt x="0" y="5122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474334"/>
            <a:ext cx="5123627" cy="4981576"/>
            <a:chOff x="0" y="0"/>
            <a:chExt cx="1349433" cy="13120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9433" cy="1312020"/>
            </a:xfrm>
            <a:custGeom>
              <a:avLst/>
              <a:gdLst/>
              <a:ahLst/>
              <a:cxnLst/>
              <a:rect r="r" b="b" t="t" l="l"/>
              <a:pathLst>
                <a:path h="1312020" w="1349433">
                  <a:moveTo>
                    <a:pt x="0" y="0"/>
                  </a:moveTo>
                  <a:lnTo>
                    <a:pt x="1349433" y="0"/>
                  </a:lnTo>
                  <a:lnTo>
                    <a:pt x="1349433" y="1312020"/>
                  </a:lnTo>
                  <a:lnTo>
                    <a:pt x="0" y="1312020"/>
                  </a:lnTo>
                  <a:close/>
                </a:path>
              </a:pathLst>
            </a:custGeom>
            <a:solidFill>
              <a:srgbClr val="1B19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9433" cy="135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699" spc="134">
                  <a:solidFill>
                    <a:srgbClr val="C89F65"/>
                  </a:solidFill>
                  <a:latin typeface="IBM Plex Sans Condensed Bold"/>
                </a:rPr>
                <a:t>HUGE DATASET RESTRICT UNDERSTANDING OF DATA </a:t>
              </a:r>
            </a:p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35673" y="474334"/>
            <a:ext cx="5123627" cy="4981576"/>
            <a:chOff x="0" y="0"/>
            <a:chExt cx="1349433" cy="13120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9433" cy="1312020"/>
            </a:xfrm>
            <a:custGeom>
              <a:avLst/>
              <a:gdLst/>
              <a:ahLst/>
              <a:cxnLst/>
              <a:rect r="r" b="b" t="t" l="l"/>
              <a:pathLst>
                <a:path h="1312020" w="1349433">
                  <a:moveTo>
                    <a:pt x="0" y="0"/>
                  </a:moveTo>
                  <a:lnTo>
                    <a:pt x="1349433" y="0"/>
                  </a:lnTo>
                  <a:lnTo>
                    <a:pt x="1349433" y="1312020"/>
                  </a:lnTo>
                  <a:lnTo>
                    <a:pt x="0" y="1312020"/>
                  </a:lnTo>
                  <a:close/>
                </a:path>
              </a:pathLst>
            </a:custGeom>
            <a:solidFill>
              <a:srgbClr val="1B191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49433" cy="135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C89F65"/>
                  </a:solidFill>
                  <a:latin typeface="IBM Plex Sans Condensed Bold"/>
                </a:rPr>
                <a:t>IMBALANCE IN RATINGS AND NUMBER OF VOTE</a:t>
              </a: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82186" y="4355013"/>
            <a:ext cx="5123627" cy="4981576"/>
            <a:chOff x="0" y="0"/>
            <a:chExt cx="1349433" cy="13120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49433" cy="1312020"/>
            </a:xfrm>
            <a:custGeom>
              <a:avLst/>
              <a:gdLst/>
              <a:ahLst/>
              <a:cxnLst/>
              <a:rect r="r" b="b" t="t" l="l"/>
              <a:pathLst>
                <a:path h="1312020" w="1349433">
                  <a:moveTo>
                    <a:pt x="0" y="0"/>
                  </a:moveTo>
                  <a:lnTo>
                    <a:pt x="1349433" y="0"/>
                  </a:lnTo>
                  <a:lnTo>
                    <a:pt x="1349433" y="1312020"/>
                  </a:lnTo>
                  <a:lnTo>
                    <a:pt x="0" y="1312020"/>
                  </a:lnTo>
                  <a:close/>
                </a:path>
              </a:pathLst>
            </a:custGeom>
            <a:solidFill>
              <a:srgbClr val="1B191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49433" cy="1359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779"/>
                </a:lnSpc>
              </a:pPr>
              <a:r>
                <a:rPr lang="en-US" sz="2699">
                  <a:solidFill>
                    <a:srgbClr val="C89F65"/>
                  </a:solidFill>
                  <a:latin typeface="IBM Plex Sans Condensed Bold"/>
                </a:rPr>
                <a:t>UNABLE TO IDENTIFY INVALID COUNTRY CODE</a:t>
              </a: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  <a:p>
              <a:pPr>
                <a:lnSpc>
                  <a:spcPts val="321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3285355"/>
            <a:ext cx="5123627" cy="261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FFFFFF"/>
                </a:solidFill>
                <a:latin typeface="IBM Plex Sans Condensed"/>
              </a:rPr>
              <a:t>Export Data to </a:t>
            </a:r>
            <a:r>
              <a:rPr lang="en-US" sz="2499" spc="124">
                <a:solidFill>
                  <a:srgbClr val="C89F65"/>
                </a:solidFill>
                <a:latin typeface="IBM Plex Sans Condensed Bold"/>
              </a:rPr>
              <a:t>Big query and Jupyter notebook</a:t>
            </a:r>
            <a:r>
              <a:rPr lang="en-US" sz="2499" spc="124">
                <a:solidFill>
                  <a:srgbClr val="FFFFFF"/>
                </a:solidFill>
                <a:latin typeface="IBM Plex Sans Condensed"/>
              </a:rPr>
              <a:t> allow thorough investigation</a:t>
            </a:r>
            <a:r>
              <a:rPr lang="en-US" sz="2499" spc="124">
                <a:solidFill>
                  <a:srgbClr val="FFFFFF"/>
                </a:solidFill>
                <a:latin typeface="IBM Plex Sans Condensed"/>
              </a:rPr>
              <a:t> </a:t>
            </a:r>
          </a:p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FFFFFF"/>
                </a:solidFill>
                <a:latin typeface="IBM Plex Sans Condensed"/>
              </a:rPr>
              <a:t>More in-depth understanding about the data 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570555" y="5627236"/>
            <a:ext cx="5123627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Condensed"/>
              </a:rPr>
              <a:t>Assumed that the 2-character country codes were mostly accurate</a:t>
            </a:r>
          </a:p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Condensed"/>
              </a:rPr>
              <a:t>Focused on country codes with </a:t>
            </a:r>
            <a:r>
              <a:rPr lang="en-US" sz="2499">
                <a:solidFill>
                  <a:srgbClr val="C89F65"/>
                </a:solidFill>
                <a:latin typeface="IBM Plex Sans Condensed Bold"/>
              </a:rPr>
              <a:t>more than 3 characters for validation </a:t>
            </a:r>
          </a:p>
          <a:p>
            <a:pPr algn="l"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Condensed"/>
              </a:rPr>
              <a:t> Ultimately identifying and filtering out </a:t>
            </a:r>
            <a:r>
              <a:rPr lang="en-US" sz="2499">
                <a:solidFill>
                  <a:srgbClr val="C89F65"/>
                </a:solidFill>
                <a:latin typeface="IBM Plex Sans Condensed Bold"/>
              </a:rPr>
              <a:t>8 invalid country codes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13282" y="1737269"/>
            <a:ext cx="5123627" cy="30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Condensed"/>
              </a:rPr>
              <a:t>Implementing a </a:t>
            </a:r>
            <a:r>
              <a:rPr lang="en-US" sz="2499">
                <a:solidFill>
                  <a:srgbClr val="C89F65"/>
                </a:solidFill>
                <a:latin typeface="IBM Plex Sans Condensed Bold"/>
              </a:rPr>
              <a:t>weighted rating system  </a:t>
            </a:r>
          </a:p>
          <a:p>
            <a:pPr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Condensed"/>
              </a:rPr>
              <a:t>Give more weight to shows with more votes</a:t>
            </a:r>
          </a:p>
          <a:p>
            <a:pPr algn="l" marL="539741" indent="-269871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C89F65"/>
                </a:solidFill>
                <a:latin typeface="IBM Plex Sans Condensed Bold"/>
              </a:rPr>
              <a:t>Balancing the influence</a:t>
            </a:r>
            <a:r>
              <a:rPr lang="en-US" sz="2499">
                <a:solidFill>
                  <a:srgbClr val="FFFFFF"/>
                </a:solidFill>
                <a:latin typeface="IBM Plex Sans Condensed"/>
              </a:rPr>
              <a:t> between fewer votes but higher ratings and those with a larger number of votes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678484"/>
            <a:ext cx="6403735" cy="127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999">
                <a:solidFill>
                  <a:srgbClr val="C89F65"/>
                </a:solidFill>
                <a:latin typeface="Tek Tall Arabic"/>
              </a:rPr>
              <a:t>CHALLENGES</a:t>
            </a:r>
          </a:p>
        </p:txBody>
      </p:sp>
      <p:sp>
        <p:nvSpPr>
          <p:cNvPr name="AutoShape 32" id="32"/>
          <p:cNvSpPr/>
          <p:nvPr/>
        </p:nvSpPr>
        <p:spPr>
          <a:xfrm>
            <a:off x="0" y="1973881"/>
            <a:ext cx="59111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474334"/>
            <a:ext cx="5122755" cy="9963153"/>
            <a:chOff x="6350" y="0"/>
            <a:chExt cx="3225800" cy="627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3"/>
              <a:stretch>
                <a:fillRect l="-29332" t="-6961" r="-49216" b="-1519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4"/>
              <a:stretch>
                <a:fillRect l="-51408" t="-11569" r="-75672" b="-4744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5"/>
              <a:stretch>
                <a:fillRect l="-216" t="0" r="17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123929" y="474334"/>
            <a:ext cx="5122755" cy="9963153"/>
            <a:chOff x="6350" y="0"/>
            <a:chExt cx="3225800" cy="6273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6"/>
              <a:stretch>
                <a:fillRect l="-155898" t="-1225" r="196" b="-4973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7"/>
              <a:stretch>
                <a:fillRect l="-35341" t="-47785" r="-3682" b="-11124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5"/>
              <a:stretch>
                <a:fillRect l="-216" t="0" r="17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71427" y="-704853"/>
            <a:ext cx="5122755" cy="9963153"/>
            <a:chOff x="6350" y="0"/>
            <a:chExt cx="3225800" cy="627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8"/>
              <a:stretch>
                <a:fillRect l="-45735" t="-3971" r="-60479" b="-5031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" y="3175000"/>
              <a:ext cx="3225800" cy="3073400"/>
            </a:xfrm>
            <a:custGeom>
              <a:avLst/>
              <a:gdLst/>
              <a:ahLst/>
              <a:cxnLst/>
              <a:rect r="r" b="b" t="t" l="l"/>
              <a:pathLst>
                <a:path h="3073400" w="3225800">
                  <a:moveTo>
                    <a:pt x="3225800" y="3073400"/>
                  </a:moveTo>
                  <a:lnTo>
                    <a:pt x="0" y="30734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3073400"/>
                  </a:lnTo>
                  <a:close/>
                </a:path>
              </a:pathLst>
            </a:custGeom>
            <a:blipFill>
              <a:blip r:embed="rId9"/>
              <a:stretch>
                <a:fillRect l="-196" t="-20908" r="196" b="-2090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" y="0"/>
              <a:ext cx="3225800" cy="6273800"/>
            </a:xfrm>
            <a:custGeom>
              <a:avLst/>
              <a:gdLst/>
              <a:ahLst/>
              <a:cxnLst/>
              <a:rect r="r" b="b" t="t" l="l"/>
              <a:pathLst>
                <a:path h="6273800" w="3225800">
                  <a:moveTo>
                    <a:pt x="3225800" y="6273800"/>
                  </a:moveTo>
                  <a:lnTo>
                    <a:pt x="0" y="6273800"/>
                  </a:lnTo>
                  <a:lnTo>
                    <a:pt x="0" y="0"/>
                  </a:lnTo>
                  <a:lnTo>
                    <a:pt x="3225800" y="0"/>
                  </a:lnTo>
                  <a:lnTo>
                    <a:pt x="3225800" y="6273800"/>
                  </a:lnTo>
                  <a:close/>
                </a:path>
              </a:pathLst>
            </a:custGeom>
            <a:blipFill>
              <a:blip r:embed="rId5"/>
              <a:stretch>
                <a:fillRect l="-216" t="0" r="17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5400000">
            <a:off x="2169677" y="-1221009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1" y="0"/>
                </a:lnTo>
                <a:lnTo>
                  <a:pt x="2840801" y="5122754"/>
                </a:lnTo>
                <a:lnTo>
                  <a:pt x="0" y="5122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7712405" y="-1221009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0" y="0"/>
                </a:lnTo>
                <a:lnTo>
                  <a:pt x="2840800" y="5122754"/>
                </a:lnTo>
                <a:lnTo>
                  <a:pt x="0" y="5122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259441" y="-1226191"/>
            <a:ext cx="2853701" cy="5146018"/>
          </a:xfrm>
          <a:custGeom>
            <a:avLst/>
            <a:gdLst/>
            <a:ahLst/>
            <a:cxnLst/>
            <a:rect r="r" b="b" t="t" l="l"/>
            <a:pathLst>
              <a:path h="5146018" w="2853701">
                <a:moveTo>
                  <a:pt x="0" y="0"/>
                </a:moveTo>
                <a:lnTo>
                  <a:pt x="2853701" y="0"/>
                </a:lnTo>
                <a:lnTo>
                  <a:pt x="2853701" y="5146018"/>
                </a:lnTo>
                <a:lnTo>
                  <a:pt x="0" y="5146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2169677" y="6455709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1" y="0"/>
                </a:lnTo>
                <a:lnTo>
                  <a:pt x="2840801" y="5122755"/>
                </a:lnTo>
                <a:lnTo>
                  <a:pt x="0" y="5122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3259441" y="6437628"/>
            <a:ext cx="2853701" cy="5146018"/>
          </a:xfrm>
          <a:custGeom>
            <a:avLst/>
            <a:gdLst/>
            <a:ahLst/>
            <a:cxnLst/>
            <a:rect r="r" b="b" t="t" l="l"/>
            <a:pathLst>
              <a:path h="5146018" w="2853701">
                <a:moveTo>
                  <a:pt x="0" y="0"/>
                </a:moveTo>
                <a:lnTo>
                  <a:pt x="2853701" y="0"/>
                </a:lnTo>
                <a:lnTo>
                  <a:pt x="2853701" y="5146017"/>
                </a:lnTo>
                <a:lnTo>
                  <a:pt x="0" y="5146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7712405" y="5354812"/>
            <a:ext cx="2840800" cy="5122755"/>
          </a:xfrm>
          <a:custGeom>
            <a:avLst/>
            <a:gdLst/>
            <a:ahLst/>
            <a:cxnLst/>
            <a:rect r="r" b="b" t="t" l="l"/>
            <a:pathLst>
              <a:path h="5122755" w="2840800">
                <a:moveTo>
                  <a:pt x="0" y="0"/>
                </a:moveTo>
                <a:lnTo>
                  <a:pt x="2840800" y="0"/>
                </a:lnTo>
                <a:lnTo>
                  <a:pt x="2840800" y="5122755"/>
                </a:lnTo>
                <a:lnTo>
                  <a:pt x="0" y="5122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50026" y="8554802"/>
            <a:ext cx="10987947" cy="224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5701">
                <a:solidFill>
                  <a:srgbClr val="C89F65"/>
                </a:solidFill>
                <a:latin typeface="Tek Tall Arabic"/>
              </a:rPr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5038" y="-240321"/>
            <a:ext cx="18738076" cy="5961222"/>
            <a:chOff x="0" y="0"/>
            <a:chExt cx="24984101" cy="794829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0" t="18485" r="0" b="24957"/>
            <a:stretch>
              <a:fillRect/>
            </a:stretch>
          </p:blipFill>
          <p:spPr>
            <a:xfrm flipH="false" flipV="false">
              <a:off x="0" y="0"/>
              <a:ext cx="24984101" cy="794829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378322" y="2644326"/>
            <a:ext cx="18891360" cy="3086100"/>
            <a:chOff x="0" y="0"/>
            <a:chExt cx="497550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75502" cy="812800"/>
            </a:xfrm>
            <a:custGeom>
              <a:avLst/>
              <a:gdLst/>
              <a:ahLst/>
              <a:cxnLst/>
              <a:rect r="r" b="b" t="t" l="l"/>
              <a:pathLst>
                <a:path h="812800" w="4975502">
                  <a:moveTo>
                    <a:pt x="0" y="0"/>
                  </a:moveTo>
                  <a:lnTo>
                    <a:pt x="4975502" y="0"/>
                  </a:lnTo>
                  <a:lnTo>
                    <a:pt x="4975502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1B191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975502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84296" y="6823075"/>
            <a:ext cx="11897018" cy="243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0"/>
              </a:lnSpc>
            </a:pPr>
            <a:r>
              <a:rPr lang="en-US" sz="17000">
                <a:solidFill>
                  <a:srgbClr val="C89F65"/>
                </a:solidFill>
                <a:latin typeface="Tek Tall Arabic"/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602" y="6136110"/>
            <a:ext cx="0" cy="97072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704705" y="274420"/>
            <a:ext cx="19697410" cy="5306571"/>
            <a:chOff x="3810" y="0"/>
            <a:chExt cx="12369800" cy="3332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" y="0"/>
              <a:ext cx="12369800" cy="3332480"/>
            </a:xfrm>
            <a:custGeom>
              <a:avLst/>
              <a:gdLst/>
              <a:ahLst/>
              <a:cxnLst/>
              <a:rect r="r" b="b" t="t" l="l"/>
              <a:pathLst>
                <a:path h="3332480" w="12369800">
                  <a:moveTo>
                    <a:pt x="0" y="0"/>
                  </a:moveTo>
                  <a:lnTo>
                    <a:pt x="12369800" y="0"/>
                  </a:lnTo>
                  <a:lnTo>
                    <a:pt x="12369800" y="3332480"/>
                  </a:lnTo>
                  <a:lnTo>
                    <a:pt x="0" y="3332480"/>
                  </a:lnTo>
                  <a:close/>
                </a:path>
              </a:pathLst>
            </a:custGeom>
            <a:blipFill>
              <a:blip r:embed="rId3"/>
              <a:stretch>
                <a:fillRect l="0" t="-110" r="0" b="-11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9380" y="168910"/>
              <a:ext cx="3605530" cy="3014980"/>
            </a:xfrm>
            <a:custGeom>
              <a:avLst/>
              <a:gdLst/>
              <a:ahLst/>
              <a:cxnLst/>
              <a:rect r="r" b="b" t="t" l="l"/>
              <a:pathLst>
                <a:path h="3014980" w="3605530">
                  <a:moveTo>
                    <a:pt x="52070" y="0"/>
                  </a:moveTo>
                  <a:lnTo>
                    <a:pt x="0" y="1573530"/>
                  </a:lnTo>
                  <a:lnTo>
                    <a:pt x="52070" y="2954020"/>
                  </a:lnTo>
                  <a:lnTo>
                    <a:pt x="3567430" y="3014980"/>
                  </a:lnTo>
                  <a:lnTo>
                    <a:pt x="3605530" y="0"/>
                  </a:lnTo>
                  <a:close/>
                </a:path>
              </a:pathLst>
            </a:custGeom>
            <a:blipFill>
              <a:blip r:embed="rId4"/>
              <a:stretch>
                <a:fillRect l="-12772" t="0" r="-1256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57370" y="168910"/>
              <a:ext cx="3563620" cy="2999740"/>
            </a:xfrm>
            <a:custGeom>
              <a:avLst/>
              <a:gdLst/>
              <a:ahLst/>
              <a:cxnLst/>
              <a:rect r="r" b="b" t="t" l="l"/>
              <a:pathLst>
                <a:path h="2999740" w="3563620">
                  <a:moveTo>
                    <a:pt x="0" y="2999740"/>
                  </a:moveTo>
                  <a:lnTo>
                    <a:pt x="0" y="19050"/>
                  </a:lnTo>
                  <a:lnTo>
                    <a:pt x="3563620" y="0"/>
                  </a:lnTo>
                  <a:lnTo>
                    <a:pt x="3511550" y="2987040"/>
                  </a:lnTo>
                  <a:close/>
                </a:path>
              </a:pathLst>
            </a:custGeom>
            <a:blipFill>
              <a:blip r:embed="rId5"/>
              <a:stretch>
                <a:fillRect l="-145938" t="-19700" r="106" b="-7066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468360" y="156210"/>
              <a:ext cx="3615690" cy="2961640"/>
            </a:xfrm>
            <a:custGeom>
              <a:avLst/>
              <a:gdLst/>
              <a:ahLst/>
              <a:cxnLst/>
              <a:rect r="r" b="b" t="t" l="l"/>
              <a:pathLst>
                <a:path h="2961640" w="3615690">
                  <a:moveTo>
                    <a:pt x="0" y="2961640"/>
                  </a:moveTo>
                  <a:lnTo>
                    <a:pt x="0" y="12700"/>
                  </a:lnTo>
                  <a:lnTo>
                    <a:pt x="3548380" y="0"/>
                  </a:lnTo>
                  <a:lnTo>
                    <a:pt x="3615690" y="2933700"/>
                  </a:lnTo>
                  <a:close/>
                </a:path>
              </a:pathLst>
            </a:custGeom>
            <a:blipFill>
              <a:blip r:embed="rId6"/>
              <a:stretch>
                <a:fillRect l="-28933" t="0" r="-1445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487695" y="4169947"/>
            <a:ext cx="21263391" cy="1966157"/>
            <a:chOff x="0" y="0"/>
            <a:chExt cx="28351188" cy="2621542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052915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2" y="0"/>
                  </a:lnTo>
                  <a:lnTo>
                    <a:pt x="2621542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5400000">
              <a:off x="5780286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2" y="0"/>
                  </a:lnTo>
                  <a:lnTo>
                    <a:pt x="2621542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10501137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2" y="0"/>
                  </a:lnTo>
                  <a:lnTo>
                    <a:pt x="2621542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5400000">
              <a:off x="15228508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3" y="0"/>
                  </a:lnTo>
                  <a:lnTo>
                    <a:pt x="2621543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19955880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2" y="0"/>
                  </a:lnTo>
                  <a:lnTo>
                    <a:pt x="2621542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5400000">
              <a:off x="24676731" y="-1052915"/>
              <a:ext cx="2621542" cy="4727371"/>
            </a:xfrm>
            <a:custGeom>
              <a:avLst/>
              <a:gdLst/>
              <a:ahLst/>
              <a:cxnLst/>
              <a:rect r="r" b="b" t="t" l="l"/>
              <a:pathLst>
                <a:path h="4727371" w="2621542">
                  <a:moveTo>
                    <a:pt x="0" y="0"/>
                  </a:moveTo>
                  <a:lnTo>
                    <a:pt x="2621542" y="0"/>
                  </a:lnTo>
                  <a:lnTo>
                    <a:pt x="2621542" y="4727372"/>
                  </a:lnTo>
                  <a:lnTo>
                    <a:pt x="0" y="4727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496631" y="6078960"/>
            <a:ext cx="9762669" cy="415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0" indent="-302255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BM Plex Sans Condensed"/>
              </a:rPr>
              <a:t>Guiding producers toward </a:t>
            </a:r>
            <a:r>
              <a:rPr lang="en-US" sz="2799">
                <a:solidFill>
                  <a:srgbClr val="C89F65"/>
                </a:solidFill>
                <a:latin typeface="IBM Plex Sans Condensed Bold"/>
              </a:rPr>
              <a:t>crafting successful TV series</a:t>
            </a:r>
            <a:r>
              <a:rPr lang="en-US" sz="2799">
                <a:solidFill>
                  <a:srgbClr val="FFFFFF"/>
                </a:solidFill>
                <a:latin typeface="IBM Plex Sans Condensed"/>
              </a:rPr>
              <a:t> that set them apart from competitors</a:t>
            </a:r>
          </a:p>
          <a:p>
            <a:pPr>
              <a:lnSpc>
                <a:spcPts val="2799"/>
              </a:lnSpc>
            </a:pPr>
          </a:p>
          <a:p>
            <a:pPr marL="604510" indent="-302255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BM Plex Sans Condensed"/>
              </a:rPr>
              <a:t>Enabling them to </a:t>
            </a:r>
            <a:r>
              <a:rPr lang="en-US" sz="2799">
                <a:solidFill>
                  <a:srgbClr val="C89F65"/>
                </a:solidFill>
                <a:latin typeface="IBM Plex Sans Condensed Bold"/>
              </a:rPr>
              <a:t>achieve business goals</a:t>
            </a:r>
            <a:r>
              <a:rPr lang="en-US" sz="2799">
                <a:solidFill>
                  <a:srgbClr val="FFFFFF"/>
                </a:solidFill>
                <a:latin typeface="IBM Plex Sans Condensed"/>
              </a:rPr>
              <a:t> and </a:t>
            </a:r>
            <a:r>
              <a:rPr lang="en-US" sz="2799">
                <a:solidFill>
                  <a:srgbClr val="C89F65"/>
                </a:solidFill>
                <a:latin typeface="IBM Plex Sans Condensed Bold"/>
              </a:rPr>
              <a:t>yield significant returns</a:t>
            </a:r>
            <a:r>
              <a:rPr lang="en-US" sz="2799">
                <a:solidFill>
                  <a:srgbClr val="FFFFFF"/>
                </a:solidFill>
                <a:latin typeface="IBM Plex Sans Condensed"/>
              </a:rPr>
              <a:t> on their investment</a:t>
            </a:r>
          </a:p>
          <a:p>
            <a:pPr>
              <a:lnSpc>
                <a:spcPts val="2800"/>
              </a:lnSpc>
            </a:pPr>
          </a:p>
          <a:p>
            <a:pPr marL="604510" indent="-302255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IBM Plex Sans Condensed"/>
              </a:rPr>
              <a:t>Comprehensive resource for producers and investors </a:t>
            </a:r>
            <a:r>
              <a:rPr lang="en-US" sz="2799">
                <a:solidFill>
                  <a:srgbClr val="C89F65"/>
                </a:solidFill>
                <a:latin typeface="IBM Plex Sans Condensed Bold"/>
              </a:rPr>
              <a:t>planning to venture</a:t>
            </a:r>
            <a:r>
              <a:rPr lang="en-US" sz="2799">
                <a:solidFill>
                  <a:srgbClr val="FFFFFF"/>
                </a:solidFill>
                <a:latin typeface="IBM Plex Sans Condensed"/>
              </a:rPr>
              <a:t> into the creation of new TV series.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571078"/>
            <a:ext cx="5239677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BUSINESS VALUE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919329" y="2400300"/>
          <a:ext cx="10906708" cy="6858000"/>
        </p:xfrm>
        <a:graphic>
          <a:graphicData uri="http://schemas.openxmlformats.org/drawingml/2006/table">
            <a:tbl>
              <a:tblPr/>
              <a:tblGrid>
                <a:gridCol w="2468996"/>
                <a:gridCol w="8437712"/>
              </a:tblGrid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name.basics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Information about people in the entertainment industry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title.akas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Alternative titles for titles in different regions and languages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title.basics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Information about titles, including type, primary title, release year, and genre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title.crew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Lists the directors and writers associated with specific titles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title.episode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Describes the relationship between TV seres and their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title.principals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Details the individuals and their roles invovled in the TV industry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title.ratings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IBM Plex Sans Condensed"/>
                        </a:rPr>
                        <a:t>Ratings and vote counts for titles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566737" y="2975294"/>
            <a:ext cx="5996299" cy="1733127"/>
          </a:xfrm>
          <a:custGeom>
            <a:avLst/>
            <a:gdLst/>
            <a:ahLst/>
            <a:cxnLst/>
            <a:rect r="r" b="b" t="t" l="l"/>
            <a:pathLst>
              <a:path h="1733127" w="5996299">
                <a:moveTo>
                  <a:pt x="0" y="0"/>
                </a:moveTo>
                <a:lnTo>
                  <a:pt x="5996299" y="0"/>
                </a:lnTo>
                <a:lnTo>
                  <a:pt x="5996299" y="1733127"/>
                </a:lnTo>
                <a:lnTo>
                  <a:pt x="0" y="173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6036" y="811968"/>
            <a:ext cx="13413065" cy="127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999">
                <a:solidFill>
                  <a:srgbClr val="C89F65"/>
                </a:solidFill>
                <a:latin typeface="Tek Tall Arabic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1136" y="1869874"/>
            <a:ext cx="1842864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C89F65"/>
                </a:solidFill>
                <a:latin typeface="IBM Plex Sans Condensed Bold"/>
              </a:rPr>
              <a:t>TABLE NAME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85940" y="1869874"/>
            <a:ext cx="1955825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C89F65"/>
                </a:solidFill>
                <a:latin typeface="IBM Plex Sans Condensed Bold"/>
              </a:rPr>
              <a:t>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951" y="5663535"/>
            <a:ext cx="4819629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89" indent="-323844" lvl="1">
              <a:lnSpc>
                <a:spcPts val="4199"/>
              </a:lnSpc>
              <a:buFont typeface="Arial"/>
              <a:buChar char="•"/>
            </a:pPr>
            <a:r>
              <a:rPr lang="en-US" sz="2999" spc="149">
                <a:solidFill>
                  <a:srgbClr val="FFFFFF"/>
                </a:solidFill>
                <a:latin typeface="IBM Plex Sans Condensed Bold"/>
              </a:rPr>
              <a:t>The dataset is from the </a:t>
            </a:r>
            <a:r>
              <a:rPr lang="en-US" sz="2999" spc="149">
                <a:solidFill>
                  <a:srgbClr val="C89F65"/>
                </a:solidFill>
                <a:latin typeface="IBM Plex Sans Condensed Bold"/>
              </a:rPr>
              <a:t>“Internet Movie Database (IMDB) Developer”</a:t>
            </a:r>
          </a:p>
          <a:p>
            <a:pPr>
              <a:lnSpc>
                <a:spcPts val="4199"/>
              </a:lnSpc>
            </a:pPr>
          </a:p>
          <a:p>
            <a:pPr marL="647689" indent="-323844" lvl="1">
              <a:lnSpc>
                <a:spcPts val="4199"/>
              </a:lnSpc>
              <a:buFont typeface="Arial"/>
              <a:buChar char="•"/>
            </a:pPr>
            <a:r>
              <a:rPr lang="en-US" sz="2999" spc="149">
                <a:solidFill>
                  <a:srgbClr val="FFFFFF"/>
                </a:solidFill>
                <a:latin typeface="IBM Plex Sans Condensed Bold"/>
              </a:rPr>
              <a:t>Includes data from </a:t>
            </a:r>
            <a:r>
              <a:rPr lang="en-US" sz="2999" spc="149">
                <a:solidFill>
                  <a:srgbClr val="C89F65"/>
                </a:solidFill>
                <a:latin typeface="IBM Plex Sans Condensed Bold"/>
              </a:rPr>
              <a:t>1930 to 2020s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7518" y="4404898"/>
            <a:ext cx="2073618" cy="1643794"/>
            <a:chOff x="0" y="0"/>
            <a:chExt cx="2764823" cy="21917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11073" t="7646" r="32949" b="13466"/>
            <a:stretch>
              <a:fillRect/>
            </a:stretch>
          </p:blipFill>
          <p:spPr>
            <a:xfrm flipH="false" flipV="false">
              <a:off x="0" y="0"/>
              <a:ext cx="2764823" cy="219172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656406" y="2596454"/>
            <a:ext cx="2073618" cy="1643794"/>
            <a:chOff x="0" y="0"/>
            <a:chExt cx="2764823" cy="219172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6534" r="64308" b="43166"/>
            <a:stretch>
              <a:fillRect/>
            </a:stretch>
          </p:blipFill>
          <p:spPr>
            <a:xfrm flipH="false" flipV="false">
              <a:off x="0" y="0"/>
              <a:ext cx="2764823" cy="219172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656406" y="6182375"/>
            <a:ext cx="2073618" cy="1643794"/>
            <a:chOff x="0" y="0"/>
            <a:chExt cx="2764823" cy="219172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59616" t="14145" r="0" b="28943"/>
            <a:stretch>
              <a:fillRect/>
            </a:stretch>
          </p:blipFill>
          <p:spPr>
            <a:xfrm flipH="true" flipV="false">
              <a:off x="0" y="0"/>
              <a:ext cx="2764823" cy="219172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3870613" y="7826169"/>
            <a:ext cx="2073618" cy="1727676"/>
            <a:chOff x="0" y="0"/>
            <a:chExt cx="2764823" cy="230356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60061" t="1187" r="0" b="39656"/>
            <a:stretch>
              <a:fillRect/>
            </a:stretch>
          </p:blipFill>
          <p:spPr>
            <a:xfrm flipH="true" flipV="false">
              <a:off x="0" y="0"/>
              <a:ext cx="2764823" cy="2303569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3696238" y="4312790"/>
            <a:ext cx="1013714" cy="1828010"/>
          </a:xfrm>
          <a:custGeom>
            <a:avLst/>
            <a:gdLst/>
            <a:ahLst/>
            <a:cxnLst/>
            <a:rect r="r" b="b" t="t" l="l"/>
            <a:pathLst>
              <a:path h="1828010" w="1013714">
                <a:moveTo>
                  <a:pt x="0" y="0"/>
                </a:moveTo>
                <a:lnTo>
                  <a:pt x="1013714" y="0"/>
                </a:lnTo>
                <a:lnTo>
                  <a:pt x="1013714" y="1828009"/>
                </a:lnTo>
                <a:lnTo>
                  <a:pt x="0" y="1828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70613" y="780878"/>
            <a:ext cx="1013714" cy="1828010"/>
          </a:xfrm>
          <a:custGeom>
            <a:avLst/>
            <a:gdLst/>
            <a:ahLst/>
            <a:cxnLst/>
            <a:rect r="r" b="b" t="t" l="l"/>
            <a:pathLst>
              <a:path h="1828010" w="1013714">
                <a:moveTo>
                  <a:pt x="0" y="0"/>
                </a:moveTo>
                <a:lnTo>
                  <a:pt x="1013714" y="0"/>
                </a:lnTo>
                <a:lnTo>
                  <a:pt x="1013714" y="1828010"/>
                </a:lnTo>
                <a:lnTo>
                  <a:pt x="0" y="182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05125" y="2523780"/>
            <a:ext cx="1013714" cy="1828010"/>
          </a:xfrm>
          <a:custGeom>
            <a:avLst/>
            <a:gdLst/>
            <a:ahLst/>
            <a:cxnLst/>
            <a:rect r="r" b="b" t="t" l="l"/>
            <a:pathLst>
              <a:path h="1828010" w="1013714">
                <a:moveTo>
                  <a:pt x="0" y="0"/>
                </a:moveTo>
                <a:lnTo>
                  <a:pt x="1013715" y="0"/>
                </a:lnTo>
                <a:lnTo>
                  <a:pt x="1013715" y="1828010"/>
                </a:lnTo>
                <a:lnTo>
                  <a:pt x="0" y="182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47518" y="7776002"/>
            <a:ext cx="1013714" cy="1828010"/>
          </a:xfrm>
          <a:custGeom>
            <a:avLst/>
            <a:gdLst/>
            <a:ahLst/>
            <a:cxnLst/>
            <a:rect r="r" b="b" t="t" l="l"/>
            <a:pathLst>
              <a:path h="1828010" w="1013714">
                <a:moveTo>
                  <a:pt x="0" y="0"/>
                </a:moveTo>
                <a:lnTo>
                  <a:pt x="1013715" y="0"/>
                </a:lnTo>
                <a:lnTo>
                  <a:pt x="1013715" y="1828010"/>
                </a:lnTo>
                <a:lnTo>
                  <a:pt x="0" y="182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-116546" y="2017627"/>
            <a:ext cx="1000174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408163" y="2801032"/>
            <a:ext cx="10823793" cy="1273507"/>
            <a:chOff x="0" y="0"/>
            <a:chExt cx="14431723" cy="169801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93786" y="471823"/>
              <a:ext cx="14337938" cy="122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IBM Plex Sans Condensed"/>
                </a:rPr>
                <a:t>Analyzing the time cycle from the production to the release of TV series, exploring the impact of timing on the success of TV series.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1433793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C89F65"/>
                  </a:solidFill>
                  <a:latin typeface="IBM Plex Sans Condensed Bold"/>
                </a:rPr>
                <a:t>TIME DYNAMICS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52101" y="4207889"/>
            <a:ext cx="10753453" cy="1840803"/>
            <a:chOff x="0" y="0"/>
            <a:chExt cx="14337938" cy="24544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93217"/>
              <a:ext cx="14337938" cy="186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IBM Plex Sans Condensed"/>
                </a:rPr>
                <a:t>Identify specific trends and preferences that </a:t>
              </a:r>
              <a:r>
                <a:rPr lang="en-US" sz="2699">
                  <a:solidFill>
                    <a:srgbClr val="C89F65"/>
                  </a:solidFill>
                  <a:latin typeface="IBM Plex Sans Condensed Bold"/>
                </a:rPr>
                <a:t>assist genre selection</a:t>
              </a:r>
              <a:r>
                <a:rPr lang="en-US" sz="2699">
                  <a:solidFill>
                    <a:srgbClr val="FFFFFF"/>
                  </a:solidFill>
                  <a:latin typeface="IBM Plex Sans Condensed"/>
                </a:rPr>
                <a:t> and development of new series for aligning content creation with the evolving tastes of audiences.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1433793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C89F65"/>
                  </a:solidFill>
                  <a:latin typeface="IBM Plex Sans Condensed Bold"/>
                </a:rPr>
                <a:t>GENRE ANALYSIS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08163" y="6309899"/>
            <a:ext cx="10753453" cy="1388746"/>
            <a:chOff x="0" y="0"/>
            <a:chExt cx="14337938" cy="185166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25475"/>
              <a:ext cx="14337938" cy="122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IBM Plex Sans Condensed"/>
                </a:rPr>
                <a:t>Assessing how geographical and cultural factors contribute to the success of TV series for different audience groups.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1433793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C89F65"/>
                  </a:solidFill>
                  <a:latin typeface="IBM Plex Sans Condensed Bold"/>
                </a:rPr>
                <a:t>REGIONAL INFLUENCE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52101" y="8007731"/>
            <a:ext cx="10753453" cy="1364553"/>
            <a:chOff x="0" y="0"/>
            <a:chExt cx="14337938" cy="181940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593217"/>
              <a:ext cx="14337938" cy="122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/>
                  </a:solidFill>
                  <a:latin typeface="IBM Plex Sans Condensed"/>
                </a:rPr>
                <a:t>Exploring the composition and experience of production teams to determine how these elements correlate with the quality and success of TV series.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1433793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0">
                  <a:solidFill>
                    <a:srgbClr val="C89F65"/>
                  </a:solidFill>
                  <a:latin typeface="IBM Plex Sans Condensed Bold"/>
                </a:rPr>
                <a:t>PRODUCTION CREWS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3057" y="760327"/>
            <a:ext cx="862882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KEY DIMENSIONS  FOR SUCCSS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505125" y="6090267"/>
            <a:ext cx="1013714" cy="1828010"/>
          </a:xfrm>
          <a:custGeom>
            <a:avLst/>
            <a:gdLst/>
            <a:ahLst/>
            <a:cxnLst/>
            <a:rect r="r" b="b" t="t" l="l"/>
            <a:pathLst>
              <a:path h="1828010" w="1013714">
                <a:moveTo>
                  <a:pt x="0" y="0"/>
                </a:moveTo>
                <a:lnTo>
                  <a:pt x="1013715" y="0"/>
                </a:lnTo>
                <a:lnTo>
                  <a:pt x="1013715" y="1828010"/>
                </a:lnTo>
                <a:lnTo>
                  <a:pt x="0" y="182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651622" y="6451488"/>
            <a:ext cx="0" cy="40812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58148" y="-804636"/>
            <a:ext cx="3563966" cy="11896273"/>
            <a:chOff x="0" y="0"/>
            <a:chExt cx="18415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25400"/>
              <a:ext cx="176530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765300">
                  <a:moveTo>
                    <a:pt x="1765300" y="2032000"/>
                  </a:moveTo>
                  <a:lnTo>
                    <a:pt x="0" y="20320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32000"/>
                  </a:lnTo>
                  <a:close/>
                </a:path>
              </a:pathLst>
            </a:custGeom>
            <a:blipFill>
              <a:blip r:embed="rId3"/>
              <a:stretch>
                <a:fillRect l="-2521" t="0" r="-10229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100" y="20701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3"/>
              <a:stretch>
                <a:fillRect l="-78385" t="0" r="-25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100" y="40894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4"/>
              <a:stretch>
                <a:fillRect l="-44897" t="0" r="-5845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15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1841500">
                  <a:moveTo>
                    <a:pt x="18415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1841500" y="0"/>
                  </a:lnTo>
                  <a:lnTo>
                    <a:pt x="18415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140" r="0" b="-14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104762" y="3513138"/>
            <a:ext cx="5745162" cy="5745162"/>
            <a:chOff x="0" y="0"/>
            <a:chExt cx="6286500" cy="6286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6"/>
              <a:stretch>
                <a:fillRect l="0" t="-2243" r="-60292" b="-224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253" y="-2872581"/>
            <a:ext cx="5745162" cy="5745162"/>
            <a:chOff x="0" y="0"/>
            <a:chExt cx="6286500" cy="6286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8"/>
              <a:stretch>
                <a:fillRect l="-56752" t="0" r="-56752" b="-2009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739098" y="-246896"/>
            <a:ext cx="2988909" cy="10779673"/>
            <a:chOff x="0" y="0"/>
            <a:chExt cx="3985213" cy="14372898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9415" y="6949281"/>
            <a:ext cx="578483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TIME DYNAMICS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2852104"/>
            <a:ext cx="123116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421985" y="-246337"/>
            <a:ext cx="8231979" cy="10779673"/>
            <a:chOff x="0" y="0"/>
            <a:chExt cx="10975972" cy="1437289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9191" t="0" r="17853" b="0"/>
            <a:stretch>
              <a:fillRect/>
            </a:stretch>
          </p:blipFill>
          <p:spPr>
            <a:xfrm flipH="false" flipV="false">
              <a:off x="0" y="0"/>
              <a:ext cx="10975972" cy="1437289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4983010" y="-246337"/>
            <a:ext cx="2988909" cy="10779673"/>
            <a:chOff x="0" y="0"/>
            <a:chExt cx="3985213" cy="14372898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962394" y="2993619"/>
          <a:ext cx="6682250" cy="3409950"/>
        </p:xfrm>
        <a:graphic>
          <a:graphicData uri="http://schemas.openxmlformats.org/drawingml/2006/table">
            <a:tbl>
              <a:tblPr/>
              <a:tblGrid>
                <a:gridCol w="2034529"/>
                <a:gridCol w="2198751"/>
                <a:gridCol w="2448971"/>
              </a:tblGrid>
              <a:tr h="895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Series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Total Seasons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Average rating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Dogru Kariyer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Meet Yourself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Yabanci Damat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9.87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21752" y="6526033"/>
          <a:ext cx="7764018" cy="3409950"/>
        </p:xfrm>
        <a:graphic>
          <a:graphicData uri="http://schemas.openxmlformats.org/drawingml/2006/table">
            <a:tbl>
              <a:tblPr/>
              <a:tblGrid>
                <a:gridCol w="3120007"/>
                <a:gridCol w="2196995"/>
                <a:gridCol w="2447016"/>
              </a:tblGrid>
              <a:tr h="895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Series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Total Seasons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C89F65"/>
                          </a:solidFill>
                          <a:latin typeface="IBM Plex Sans Condensed Bold"/>
                        </a:rPr>
                        <a:t>Average rating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Last of the Summer Wine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7.75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Taggart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7.43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Doctor Who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BM Plex Sans Condensed"/>
                        </a:rPr>
                        <a:t>7.28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9144000" y="597854"/>
            <a:ext cx="8479046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GREATER NUMBER OF SEASONS ≠ SUPERIOR RATINGS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92516" y="3071767"/>
            <a:ext cx="3051699" cy="158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IBM Plex Sans Condensed Bold"/>
              </a:rPr>
              <a:t>TRENDS FOR TV SERIES WITH ALL TIME HIGHEST RATINGS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2680" y="8746627"/>
            <a:ext cx="3096197" cy="11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IBM Plex Sans Condensed Bold"/>
              </a:rPr>
              <a:t>PATTERNS OF TV SERIES WITH ALL TIME MOST SEASONS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7427" y="3042969"/>
            <a:ext cx="5750416" cy="3234609"/>
          </a:xfrm>
          <a:custGeom>
            <a:avLst/>
            <a:gdLst/>
            <a:ahLst/>
            <a:cxnLst/>
            <a:rect r="r" b="b" t="t" l="l"/>
            <a:pathLst>
              <a:path h="3234609" w="5750416">
                <a:moveTo>
                  <a:pt x="0" y="0"/>
                </a:moveTo>
                <a:lnTo>
                  <a:pt x="5750416" y="0"/>
                </a:lnTo>
                <a:lnTo>
                  <a:pt x="5750416" y="3234609"/>
                </a:lnTo>
                <a:lnTo>
                  <a:pt x="0" y="3234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0195" y="4660274"/>
            <a:ext cx="3005004" cy="4094011"/>
          </a:xfrm>
          <a:custGeom>
            <a:avLst/>
            <a:gdLst/>
            <a:ahLst/>
            <a:cxnLst/>
            <a:rect r="r" b="b" t="t" l="l"/>
            <a:pathLst>
              <a:path h="4094011" w="3005004">
                <a:moveTo>
                  <a:pt x="0" y="0"/>
                </a:moveTo>
                <a:lnTo>
                  <a:pt x="3005004" y="0"/>
                </a:lnTo>
                <a:lnTo>
                  <a:pt x="3005004" y="4094010"/>
                </a:lnTo>
                <a:lnTo>
                  <a:pt x="0" y="409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34735"/>
            <a:ext cx="7698512" cy="7423565"/>
          </a:xfrm>
          <a:custGeom>
            <a:avLst/>
            <a:gdLst/>
            <a:ahLst/>
            <a:cxnLst/>
            <a:rect r="r" b="b" t="t" l="l"/>
            <a:pathLst>
              <a:path h="7423565" w="7698512">
                <a:moveTo>
                  <a:pt x="0" y="0"/>
                </a:moveTo>
                <a:lnTo>
                  <a:pt x="7698512" y="0"/>
                </a:lnTo>
                <a:lnTo>
                  <a:pt x="7698512" y="7423565"/>
                </a:lnTo>
                <a:lnTo>
                  <a:pt x="0" y="7423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95375"/>
            <a:ext cx="1457697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C89F65"/>
                </a:solidFill>
                <a:latin typeface="Tek Tall Arabic"/>
              </a:rPr>
              <a:t>RUNTIME UNDER 30 MINUTES OR BETWEEN 45 TO 60 MINUTES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4157" y="9229725"/>
            <a:ext cx="1727597" cy="3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3">
                <a:solidFill>
                  <a:srgbClr val="C89F65"/>
                </a:solidFill>
                <a:latin typeface="Canva Sans"/>
              </a:rPr>
              <a:t>Runtime Group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651622" y="6451488"/>
            <a:ext cx="0" cy="40812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58148" y="-804636"/>
            <a:ext cx="3563966" cy="11896273"/>
            <a:chOff x="0" y="0"/>
            <a:chExt cx="1841500" cy="614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25400"/>
              <a:ext cx="1765300" cy="2032000"/>
            </a:xfrm>
            <a:custGeom>
              <a:avLst/>
              <a:gdLst/>
              <a:ahLst/>
              <a:cxnLst/>
              <a:rect r="r" b="b" t="t" l="l"/>
              <a:pathLst>
                <a:path h="2032000" w="1765300">
                  <a:moveTo>
                    <a:pt x="1765300" y="2032000"/>
                  </a:moveTo>
                  <a:lnTo>
                    <a:pt x="0" y="20320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32000"/>
                  </a:lnTo>
                  <a:close/>
                </a:path>
              </a:pathLst>
            </a:custGeom>
            <a:blipFill>
              <a:blip r:embed="rId3"/>
              <a:stretch>
                <a:fillRect l="-2521" t="0" r="-10229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8100" y="20701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3"/>
              <a:stretch>
                <a:fillRect l="-78385" t="0" r="-25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100" y="4089400"/>
              <a:ext cx="17653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1765300">
                  <a:moveTo>
                    <a:pt x="1765300" y="2019300"/>
                  </a:moveTo>
                  <a:lnTo>
                    <a:pt x="0" y="2019300"/>
                  </a:lnTo>
                  <a:lnTo>
                    <a:pt x="0" y="0"/>
                  </a:lnTo>
                  <a:lnTo>
                    <a:pt x="1765300" y="0"/>
                  </a:lnTo>
                  <a:lnTo>
                    <a:pt x="1765300" y="2019300"/>
                  </a:lnTo>
                  <a:close/>
                </a:path>
              </a:pathLst>
            </a:custGeom>
            <a:blipFill>
              <a:blip r:embed="rId4"/>
              <a:stretch>
                <a:fillRect l="-44897" t="0" r="-5845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15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1841500">
                  <a:moveTo>
                    <a:pt x="18415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1841500" y="0"/>
                  </a:lnTo>
                  <a:lnTo>
                    <a:pt x="1841500" y="6146800"/>
                  </a:lnTo>
                  <a:close/>
                </a:path>
              </a:pathLst>
            </a:custGeom>
            <a:blipFill>
              <a:blip r:embed="rId5"/>
              <a:stretch>
                <a:fillRect l="0" t="-140" r="0" b="-14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104762" y="3513138"/>
            <a:ext cx="5745162" cy="5745162"/>
            <a:chOff x="0" y="0"/>
            <a:chExt cx="6286500" cy="6286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6"/>
              <a:stretch>
                <a:fillRect l="-8855" t="0" r="-3143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253" y="-2872581"/>
            <a:ext cx="5745162" cy="5745162"/>
            <a:chOff x="0" y="0"/>
            <a:chExt cx="6286500" cy="6286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8"/>
              <a:stretch>
                <a:fillRect l="-56752" t="0" r="-56752" b="-2009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62" t="0" r="-62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739098" y="-246896"/>
            <a:ext cx="2988909" cy="10779673"/>
            <a:chOff x="0" y="0"/>
            <a:chExt cx="3985213" cy="14372898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7186449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0" y="0"/>
              <a:ext cx="3985213" cy="7186449"/>
            </a:xfrm>
            <a:custGeom>
              <a:avLst/>
              <a:gdLst/>
              <a:ahLst/>
              <a:cxnLst/>
              <a:rect r="r" b="b" t="t" l="l"/>
              <a:pathLst>
                <a:path h="7186449" w="3985213">
                  <a:moveTo>
                    <a:pt x="0" y="0"/>
                  </a:moveTo>
                  <a:lnTo>
                    <a:pt x="3985213" y="0"/>
                  </a:lnTo>
                  <a:lnTo>
                    <a:pt x="3985213" y="7186449"/>
                  </a:lnTo>
                  <a:lnTo>
                    <a:pt x="0" y="7186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9415" y="6949281"/>
            <a:ext cx="578483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GENRE SELECTION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860728" y="-1284830"/>
            <a:ext cx="4661353" cy="4661353"/>
            <a:chOff x="0" y="0"/>
            <a:chExt cx="6286500" cy="6286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3"/>
              <a:stretch>
                <a:fillRect l="-31167" t="-2225" r="-83588" b="-18574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4"/>
              <a:stretch>
                <a:fillRect l="-62" t="0" r="-6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5400000">
            <a:off x="14461071" y="6890"/>
            <a:ext cx="2670016" cy="4814783"/>
          </a:xfrm>
          <a:custGeom>
            <a:avLst/>
            <a:gdLst/>
            <a:ahLst/>
            <a:cxnLst/>
            <a:rect r="r" b="b" t="t" l="l"/>
            <a:pathLst>
              <a:path h="4814783" w="2670016">
                <a:moveTo>
                  <a:pt x="0" y="0"/>
                </a:moveTo>
                <a:lnTo>
                  <a:pt x="2670016" y="0"/>
                </a:lnTo>
                <a:lnTo>
                  <a:pt x="2670016" y="4814783"/>
                </a:lnTo>
                <a:lnTo>
                  <a:pt x="0" y="4814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7063922"/>
            <a:ext cx="4661353" cy="4661353"/>
            <a:chOff x="0" y="0"/>
            <a:chExt cx="6286500" cy="6286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65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6286500">
                  <a:moveTo>
                    <a:pt x="6286500" y="6286500"/>
                  </a:moveTo>
                  <a:lnTo>
                    <a:pt x="0" y="6286500"/>
                  </a:lnTo>
                  <a:lnTo>
                    <a:pt x="0" y="0"/>
                  </a:lnTo>
                  <a:lnTo>
                    <a:pt x="6286500" y="0"/>
                  </a:lnTo>
                  <a:lnTo>
                    <a:pt x="6286500" y="6286500"/>
                  </a:lnTo>
                  <a:close/>
                </a:path>
              </a:pathLst>
            </a:custGeom>
            <a:blipFill>
              <a:blip r:embed="rId4"/>
              <a:stretch>
                <a:fillRect l="-62" t="0" r="-6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5400000">
            <a:off x="-1693807" y="6274236"/>
            <a:ext cx="1966157" cy="3545529"/>
          </a:xfrm>
          <a:custGeom>
            <a:avLst/>
            <a:gdLst/>
            <a:ahLst/>
            <a:cxnLst/>
            <a:rect r="r" b="b" t="t" l="l"/>
            <a:pathLst>
              <a:path h="3545529" w="1966157">
                <a:moveTo>
                  <a:pt x="0" y="0"/>
                </a:moveTo>
                <a:lnTo>
                  <a:pt x="1966157" y="0"/>
                </a:lnTo>
                <a:lnTo>
                  <a:pt x="1966157" y="3545529"/>
                </a:lnTo>
                <a:lnTo>
                  <a:pt x="0" y="354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2092822" y="6033137"/>
            <a:ext cx="2566446" cy="4628017"/>
          </a:xfrm>
          <a:custGeom>
            <a:avLst/>
            <a:gdLst/>
            <a:ahLst/>
            <a:cxnLst/>
            <a:rect r="r" b="b" t="t" l="l"/>
            <a:pathLst>
              <a:path h="4628017" w="2566446">
                <a:moveTo>
                  <a:pt x="2566445" y="0"/>
                </a:moveTo>
                <a:lnTo>
                  <a:pt x="0" y="0"/>
                </a:lnTo>
                <a:lnTo>
                  <a:pt x="0" y="4628016"/>
                </a:lnTo>
                <a:lnTo>
                  <a:pt x="2566445" y="4628016"/>
                </a:lnTo>
                <a:lnTo>
                  <a:pt x="25664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4997" y="2244725"/>
            <a:ext cx="902154" cy="9021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2463" y="772047"/>
            <a:ext cx="811530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C89F65"/>
                </a:solidFill>
                <a:latin typeface="Tek Tall Arabic"/>
              </a:rPr>
              <a:t>BEST PERFORM GENRE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24997" y="3690326"/>
            <a:ext cx="902154" cy="9021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C6C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24997" y="5135404"/>
            <a:ext cx="902154" cy="9021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964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3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155846" y="1028700"/>
            <a:ext cx="0" cy="82296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7603521" y="4599907"/>
            <a:ext cx="10318860" cy="3838373"/>
            <a:chOff x="0" y="0"/>
            <a:chExt cx="13758480" cy="5117831"/>
          </a:xfrm>
        </p:grpSpPr>
        <p:sp>
          <p:nvSpPr>
            <p:cNvPr name="AutoShape 23" id="23"/>
            <p:cNvSpPr/>
            <p:nvPr/>
          </p:nvSpPr>
          <p:spPr>
            <a:xfrm>
              <a:off x="195880" y="2566877"/>
              <a:ext cx="1355655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1750023" y="684555"/>
              <a:ext cx="0" cy="374126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221280" y="684555"/>
              <a:ext cx="0" cy="374126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3285997" y="721642"/>
              <a:ext cx="0" cy="374126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4822697" y="721642"/>
              <a:ext cx="0" cy="374126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9609509" y="721642"/>
              <a:ext cx="0" cy="374126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195880" y="931087"/>
              <a:ext cx="1579543" cy="1635790"/>
              <a:chOff x="0" y="0"/>
              <a:chExt cx="312009" cy="32311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12009" cy="323119"/>
              </a:xfrm>
              <a:custGeom>
                <a:avLst/>
                <a:gdLst/>
                <a:ahLst/>
                <a:cxnLst/>
                <a:rect r="r" b="b" t="t" l="l"/>
                <a:pathLst>
                  <a:path h="323119" w="312009">
                    <a:moveTo>
                      <a:pt x="0" y="0"/>
                    </a:moveTo>
                    <a:lnTo>
                      <a:pt x="312009" y="0"/>
                    </a:lnTo>
                    <a:lnTo>
                      <a:pt x="312009" y="323119"/>
                    </a:lnTo>
                    <a:lnTo>
                      <a:pt x="0" y="323119"/>
                    </a:lnTo>
                    <a:close/>
                  </a:path>
                </a:pathLst>
              </a:custGeom>
              <a:solidFill>
                <a:srgbClr val="F3D0A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12009" cy="3612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  <a:r>
                  <a:rPr lang="en-US" sz="1799" spc="89">
                    <a:solidFill>
                      <a:srgbClr val="403D3D"/>
                    </a:solidFill>
                    <a:latin typeface="IBM Plex Sans Condensed Bold"/>
                  </a:rPr>
                  <a:t>HORROR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732217" y="2566877"/>
              <a:ext cx="1579543" cy="1635790"/>
              <a:chOff x="0" y="0"/>
              <a:chExt cx="312009" cy="32311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12009" cy="323119"/>
              </a:xfrm>
              <a:custGeom>
                <a:avLst/>
                <a:gdLst/>
                <a:ahLst/>
                <a:cxnLst/>
                <a:rect r="r" b="b" t="t" l="l"/>
                <a:pathLst>
                  <a:path h="323119" w="312009">
                    <a:moveTo>
                      <a:pt x="0" y="0"/>
                    </a:moveTo>
                    <a:lnTo>
                      <a:pt x="312009" y="0"/>
                    </a:lnTo>
                    <a:lnTo>
                      <a:pt x="312009" y="323119"/>
                    </a:lnTo>
                    <a:lnTo>
                      <a:pt x="0" y="323119"/>
                    </a:lnTo>
                    <a:close/>
                  </a:path>
                </a:pathLst>
              </a:custGeom>
              <a:solidFill>
                <a:srgbClr val="EBBA75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312009" cy="3612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spc="89">
                    <a:solidFill>
                      <a:srgbClr val="403D3D"/>
                    </a:solidFill>
                    <a:latin typeface="IBM Plex Sans Condensed Bold"/>
                  </a:rPr>
                  <a:t>WESTERN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243154" y="931087"/>
              <a:ext cx="1579543" cy="1635790"/>
              <a:chOff x="0" y="0"/>
              <a:chExt cx="312009" cy="32311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12009" cy="323119"/>
              </a:xfrm>
              <a:custGeom>
                <a:avLst/>
                <a:gdLst/>
                <a:ahLst/>
                <a:cxnLst/>
                <a:rect r="r" b="b" t="t" l="l"/>
                <a:pathLst>
                  <a:path h="323119" w="312009">
                    <a:moveTo>
                      <a:pt x="0" y="0"/>
                    </a:moveTo>
                    <a:lnTo>
                      <a:pt x="312009" y="0"/>
                    </a:lnTo>
                    <a:lnTo>
                      <a:pt x="312009" y="323119"/>
                    </a:lnTo>
                    <a:lnTo>
                      <a:pt x="0" y="323119"/>
                    </a:lnTo>
                    <a:close/>
                  </a:path>
                </a:pathLst>
              </a:custGeom>
              <a:solidFill>
                <a:srgbClr val="EDAA4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312009" cy="3516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spc="99">
                    <a:solidFill>
                      <a:srgbClr val="FFFFFF"/>
                    </a:solidFill>
                    <a:latin typeface="IBM Plex Sans Condensed Bold"/>
                  </a:rPr>
                  <a:t>DRAMA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822697" y="2566877"/>
              <a:ext cx="4786811" cy="1635790"/>
              <a:chOff x="0" y="0"/>
              <a:chExt cx="945543" cy="323119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45543" cy="323119"/>
              </a:xfrm>
              <a:custGeom>
                <a:avLst/>
                <a:gdLst/>
                <a:ahLst/>
                <a:cxnLst/>
                <a:rect r="r" b="b" t="t" l="l"/>
                <a:pathLst>
                  <a:path h="323119" w="945543">
                    <a:moveTo>
                      <a:pt x="0" y="0"/>
                    </a:moveTo>
                    <a:lnTo>
                      <a:pt x="945543" y="0"/>
                    </a:lnTo>
                    <a:lnTo>
                      <a:pt x="945543" y="323119"/>
                    </a:lnTo>
                    <a:lnTo>
                      <a:pt x="0" y="323119"/>
                    </a:lnTo>
                    <a:close/>
                  </a:path>
                </a:pathLst>
              </a:custGeom>
              <a:solidFill>
                <a:srgbClr val="F69E21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945543" cy="370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 spc="114">
                    <a:solidFill>
                      <a:srgbClr val="FFFFFF"/>
                    </a:solidFill>
                    <a:latin typeface="IBM Plex Sans Condensed Bold"/>
                  </a:rPr>
                  <a:t>COMEDY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609509" y="931087"/>
              <a:ext cx="4142921" cy="1635790"/>
              <a:chOff x="0" y="0"/>
              <a:chExt cx="818355" cy="32311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8355" cy="323119"/>
              </a:xfrm>
              <a:custGeom>
                <a:avLst/>
                <a:gdLst/>
                <a:ahLst/>
                <a:cxnLst/>
                <a:rect r="r" b="b" t="t" l="l"/>
                <a:pathLst>
                  <a:path h="323119" w="818355">
                    <a:moveTo>
                      <a:pt x="0" y="0"/>
                    </a:moveTo>
                    <a:lnTo>
                      <a:pt x="818355" y="0"/>
                    </a:lnTo>
                    <a:lnTo>
                      <a:pt x="818355" y="323119"/>
                    </a:lnTo>
                    <a:lnTo>
                      <a:pt x="0" y="323119"/>
                    </a:lnTo>
                    <a:close/>
                  </a:path>
                </a:pathLst>
              </a:custGeom>
              <a:solidFill>
                <a:srgbClr val="CB790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818355" cy="370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 spc="114">
                    <a:solidFill>
                      <a:srgbClr val="FFFFFF"/>
                    </a:solidFill>
                    <a:latin typeface="IBM Plex Sans Condensed Bold"/>
                  </a:rPr>
                  <a:t>DRAMA</a:t>
                </a: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226968" y="2509727"/>
              <a:ext cx="1505249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IBM Plex Sans Condensed Bold"/>
                </a:rPr>
                <a:t>1930s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769364" y="1963324"/>
              <a:ext cx="1505249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IBM Plex Sans Condensed Bold"/>
                </a:rPr>
                <a:t>1940s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317448" y="2509727"/>
              <a:ext cx="1505249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IBM Plex Sans Condensed Bold"/>
                </a:rPr>
                <a:t>1950s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4848097" y="2010194"/>
              <a:ext cx="476141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IBM Plex Sans Condensed Bold"/>
                </a:rPr>
                <a:t>1960s-1990s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609509" y="2509727"/>
              <a:ext cx="405384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IBM Plex Sans Condensed Bold"/>
                </a:rPr>
                <a:t>2000s-2020s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true" flipV="false" rot="-5400000">
              <a:off x="439063" y="488235"/>
              <a:ext cx="1093177" cy="1971303"/>
            </a:xfrm>
            <a:custGeom>
              <a:avLst/>
              <a:gdLst/>
              <a:ahLst/>
              <a:cxnLst/>
              <a:rect r="r" b="b" t="t" l="l"/>
              <a:pathLst>
                <a:path h="1971303" w="1093177">
                  <a:moveTo>
                    <a:pt x="1093177" y="0"/>
                  </a:moveTo>
                  <a:lnTo>
                    <a:pt x="0" y="0"/>
                  </a:lnTo>
                  <a:lnTo>
                    <a:pt x="0" y="1971302"/>
                  </a:lnTo>
                  <a:lnTo>
                    <a:pt x="1093177" y="1971302"/>
                  </a:lnTo>
                  <a:lnTo>
                    <a:pt x="109317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true" flipV="false" rot="-5400000">
              <a:off x="3486337" y="462835"/>
              <a:ext cx="1093177" cy="1971303"/>
            </a:xfrm>
            <a:custGeom>
              <a:avLst/>
              <a:gdLst/>
              <a:ahLst/>
              <a:cxnLst/>
              <a:rect r="r" b="b" t="t" l="l"/>
              <a:pathLst>
                <a:path h="1971303" w="1093177">
                  <a:moveTo>
                    <a:pt x="1093177" y="0"/>
                  </a:moveTo>
                  <a:lnTo>
                    <a:pt x="0" y="0"/>
                  </a:lnTo>
                  <a:lnTo>
                    <a:pt x="0" y="1971302"/>
                  </a:lnTo>
                  <a:lnTo>
                    <a:pt x="1093177" y="1971302"/>
                  </a:lnTo>
                  <a:lnTo>
                    <a:pt x="109317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true" flipV="false" rot="-5400000">
              <a:off x="10518883" y="-928306"/>
              <a:ext cx="2311292" cy="4167903"/>
            </a:xfrm>
            <a:custGeom>
              <a:avLst/>
              <a:gdLst/>
              <a:ahLst/>
              <a:cxnLst/>
              <a:rect r="r" b="b" t="t" l="l"/>
              <a:pathLst>
                <a:path h="4167903" w="2311292">
                  <a:moveTo>
                    <a:pt x="2311292" y="0"/>
                  </a:moveTo>
                  <a:lnTo>
                    <a:pt x="0" y="0"/>
                  </a:lnTo>
                  <a:lnTo>
                    <a:pt x="0" y="4167904"/>
                  </a:lnTo>
                  <a:lnTo>
                    <a:pt x="2311292" y="4167904"/>
                  </a:lnTo>
                  <a:lnTo>
                    <a:pt x="231129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-5400000">
              <a:off x="1975400" y="2678147"/>
              <a:ext cx="1093177" cy="1971303"/>
            </a:xfrm>
            <a:custGeom>
              <a:avLst/>
              <a:gdLst/>
              <a:ahLst/>
              <a:cxnLst/>
              <a:rect r="r" b="b" t="t" l="l"/>
              <a:pathLst>
                <a:path h="1971303" w="1093177">
                  <a:moveTo>
                    <a:pt x="0" y="0"/>
                  </a:moveTo>
                  <a:lnTo>
                    <a:pt x="1093177" y="0"/>
                  </a:lnTo>
                  <a:lnTo>
                    <a:pt x="1093177" y="1971302"/>
                  </a:lnTo>
                  <a:lnTo>
                    <a:pt x="0" y="1971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-5400000">
              <a:off x="5873571" y="1381894"/>
              <a:ext cx="2665405" cy="4806469"/>
            </a:xfrm>
            <a:custGeom>
              <a:avLst/>
              <a:gdLst/>
              <a:ahLst/>
              <a:cxnLst/>
              <a:rect r="r" b="b" t="t" l="l"/>
              <a:pathLst>
                <a:path h="4806469" w="2665405">
                  <a:moveTo>
                    <a:pt x="0" y="0"/>
                  </a:moveTo>
                  <a:lnTo>
                    <a:pt x="2665406" y="0"/>
                  </a:lnTo>
                  <a:lnTo>
                    <a:pt x="2665406" y="4806469"/>
                  </a:lnTo>
                  <a:lnTo>
                    <a:pt x="0" y="480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1513345" y="2410313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Crime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281818" y="2401571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7.27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13345" y="3855913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Drama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281818" y="3847171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7.25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13345" y="5300992"/>
            <a:ext cx="15779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Comedy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281818" y="5292250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780828" y="8400824"/>
            <a:ext cx="1121571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C89F65"/>
                </a:solidFill>
                <a:latin typeface="Tek Tall Arabic"/>
              </a:rPr>
              <a:t>TOP GENRE CHOICE FROM 1930S TO 2020S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601254" y="2410835"/>
            <a:ext cx="2535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3,488,969,703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601254" y="3856435"/>
            <a:ext cx="2535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1,442,170,251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601254" y="5301514"/>
            <a:ext cx="2535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1,438,225,693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7527321" y="1028769"/>
            <a:ext cx="902154" cy="902154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952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1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7527321" y="2474369"/>
            <a:ext cx="902154" cy="902154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C6C6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2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7527321" y="3919448"/>
            <a:ext cx="902154" cy="902154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964C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 spc="154">
                  <a:solidFill>
                    <a:srgbClr val="FFFFFF"/>
                  </a:solidFill>
                  <a:latin typeface="IBM Plex Sans Condensed Bold"/>
                </a:rPr>
                <a:t>3</a:t>
              </a: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8615669" y="1194356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War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384141" y="1185614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7.77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615669" y="2639957"/>
            <a:ext cx="15779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History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384141" y="2631215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7.54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615669" y="4085035"/>
            <a:ext cx="15779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Western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384141" y="4076293"/>
            <a:ext cx="11289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7.54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885274" y="1194878"/>
            <a:ext cx="23538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48,740,131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1885274" y="2640479"/>
            <a:ext cx="23538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172,873,705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1885274" y="4085557"/>
            <a:ext cx="23538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18,756,521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601254" y="1730375"/>
            <a:ext cx="2535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Voting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226745" y="531496"/>
            <a:ext cx="18367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Condensed Bold"/>
              </a:rPr>
              <a:t>Ratings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DAF2caCfkNI</dc:identifier>
  <dcterms:modified xsi:type="dcterms:W3CDTF">2011-08-01T06:04:30Z</dcterms:modified>
  <cp:revision>1</cp:revision>
  <dc:title>Blue Purple Abstract Gradient Christian Transformation Sermon Series Church Presentation</dc:title>
</cp:coreProperties>
</file>